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1"/>
  </p:notesMasterIdLst>
  <p:sldIdLst>
    <p:sldId id="256" r:id="rId5"/>
    <p:sldId id="303" r:id="rId6"/>
    <p:sldId id="335" r:id="rId7"/>
    <p:sldId id="347" r:id="rId8"/>
    <p:sldId id="348" r:id="rId9"/>
    <p:sldId id="350" r:id="rId10"/>
    <p:sldId id="349" r:id="rId11"/>
    <p:sldId id="351" r:id="rId12"/>
    <p:sldId id="352" r:id="rId13"/>
    <p:sldId id="353" r:id="rId14"/>
    <p:sldId id="354" r:id="rId15"/>
    <p:sldId id="356" r:id="rId16"/>
    <p:sldId id="355" r:id="rId17"/>
    <p:sldId id="357" r:id="rId18"/>
    <p:sldId id="359" r:id="rId19"/>
    <p:sldId id="360" r:id="rId20"/>
    <p:sldId id="361" r:id="rId21"/>
    <p:sldId id="362" r:id="rId22"/>
    <p:sldId id="363" r:id="rId23"/>
    <p:sldId id="364" r:id="rId24"/>
    <p:sldId id="365" r:id="rId25"/>
    <p:sldId id="366" r:id="rId26"/>
    <p:sldId id="368" r:id="rId27"/>
    <p:sldId id="367" r:id="rId28"/>
    <p:sldId id="387" r:id="rId29"/>
    <p:sldId id="369" r:id="rId30"/>
    <p:sldId id="371" r:id="rId31"/>
    <p:sldId id="370" r:id="rId32"/>
    <p:sldId id="372" r:id="rId33"/>
    <p:sldId id="381" r:id="rId34"/>
    <p:sldId id="382" r:id="rId35"/>
    <p:sldId id="383" r:id="rId36"/>
    <p:sldId id="384" r:id="rId37"/>
    <p:sldId id="385" r:id="rId38"/>
    <p:sldId id="386" r:id="rId39"/>
    <p:sldId id="346" r:id="rId4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F1B0C8-C336-4EAB-9E63-B94437E01BF0}">
          <p14:sldIdLst>
            <p14:sldId id="256"/>
            <p14:sldId id="303"/>
            <p14:sldId id="335"/>
            <p14:sldId id="347"/>
            <p14:sldId id="348"/>
            <p14:sldId id="350"/>
            <p14:sldId id="349"/>
            <p14:sldId id="351"/>
            <p14:sldId id="352"/>
            <p14:sldId id="353"/>
            <p14:sldId id="354"/>
            <p14:sldId id="356"/>
            <p14:sldId id="355"/>
            <p14:sldId id="357"/>
            <p14:sldId id="359"/>
            <p14:sldId id="360"/>
            <p14:sldId id="361"/>
            <p14:sldId id="362"/>
            <p14:sldId id="363"/>
            <p14:sldId id="364"/>
            <p14:sldId id="365"/>
            <p14:sldId id="366"/>
            <p14:sldId id="368"/>
            <p14:sldId id="367"/>
            <p14:sldId id="387"/>
            <p14:sldId id="369"/>
            <p14:sldId id="371"/>
            <p14:sldId id="370"/>
            <p14:sldId id="372"/>
            <p14:sldId id="381"/>
            <p14:sldId id="382"/>
            <p14:sldId id="383"/>
            <p14:sldId id="384"/>
            <p14:sldId id="385"/>
            <p14:sldId id="386"/>
            <p14:sldId id="3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9461"/>
    <a:srgbClr val="6ED0B9"/>
    <a:srgbClr val="CE7570"/>
    <a:srgbClr val="1571B9"/>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724" autoAdjust="0"/>
  </p:normalViewPr>
  <p:slideViewPr>
    <p:cSldViewPr snapToGrid="0" snapToObjects="1" showGuides="1">
      <p:cViewPr varScale="1">
        <p:scale>
          <a:sx n="115" d="100"/>
          <a:sy n="115" d="100"/>
        </p:scale>
        <p:origin x="744" y="77"/>
      </p:cViewPr>
      <p:guideLst>
        <p:guide orient="horz" pos="2160"/>
        <p:guide pos="3840"/>
      </p:guideLst>
    </p:cSldViewPr>
  </p:slideViewPr>
  <p:notesTextViewPr>
    <p:cViewPr>
      <p:scale>
        <a:sx n="3" d="2"/>
        <a:sy n="3" d="2"/>
      </p:scale>
      <p:origin x="0" y="0"/>
    </p:cViewPr>
  </p:notesTextViewPr>
  <p:notesViewPr>
    <p:cSldViewPr snapToGrid="0" snapToObjects="1">
      <p:cViewPr varScale="1">
        <p:scale>
          <a:sx n="44" d="100"/>
          <a:sy n="44" d="100"/>
        </p:scale>
        <p:origin x="285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941C4CB8-69D0-8045-8DD4-595BA0C01833}" type="datetimeFigureOut">
              <a:rPr lang="en-US" smtClean="0"/>
              <a:t>10/15/2024</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15</a:t>
            </a:fld>
            <a:endParaRPr lang="en-US"/>
          </a:p>
        </p:txBody>
      </p:sp>
    </p:spTree>
    <p:extLst>
      <p:ext uri="{BB962C8B-B14F-4D97-AF65-F5344CB8AC3E}">
        <p14:creationId xmlns:p14="http://schemas.microsoft.com/office/powerpoint/2010/main" val="3408020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697718"/>
            <a:ext cx="9144000" cy="1737366"/>
          </a:xfrm>
        </p:spPr>
        <p:txBody>
          <a:bodyPr anchor="ctr"/>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3947281"/>
            <a:ext cx="9144000" cy="12880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Tree>
    <p:extLst>
      <p:ext uri="{BB962C8B-B14F-4D97-AF65-F5344CB8AC3E}">
        <p14:creationId xmlns:p14="http://schemas.microsoft.com/office/powerpoint/2010/main" val="271827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Presentation Title</a:t>
            </a:r>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th.bing.com/th/id/OIP.wI1_fqJ5lwJlkEXSyW1FpAHaHa?pid=ImgDet&amp;rs=1" TargetMode="External"/><Relationship Id="rId2" Type="http://schemas.openxmlformats.org/officeDocument/2006/relationships/hyperlink" Target="https://th.bing.com/th?id=ODL.54d2a779c33ded5ff4bf708ffeb94a29&amp;w=183&amp;h=137&amp;c=10&amp;rs=1&amp;qlt=99&amp;o=6&amp;dpr=1.5&amp;pid=13.1" TargetMode="External"/><Relationship Id="rId1" Type="http://schemas.openxmlformats.org/officeDocument/2006/relationships/slideLayout" Target="../slideLayouts/slideLayout4.xml"/><Relationship Id="rId4" Type="http://schemas.openxmlformats.org/officeDocument/2006/relationships/hyperlink" Target="https://th.bing.com/th/id/R.d5ca5a39282011bee733b18a617ed0c5?rik=2c0bHklZ1hnW6Q&amp;pid=ImgRaw&amp;r=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F63F-4B16-0086-8693-288CAF665470}"/>
              </a:ext>
            </a:extLst>
          </p:cNvPr>
          <p:cNvSpPr>
            <a:spLocks noGrp="1"/>
          </p:cNvSpPr>
          <p:nvPr>
            <p:ph type="ctrTitle"/>
          </p:nvPr>
        </p:nvSpPr>
        <p:spPr/>
        <p:txBody>
          <a:bodyPr anchor="ctr"/>
          <a:lstStyle/>
          <a:p>
            <a:r>
              <a:rPr lang="en-IE" dirty="0"/>
              <a:t>Data Visualisation 4</a:t>
            </a:r>
          </a:p>
        </p:txBody>
      </p:sp>
      <p:sp>
        <p:nvSpPr>
          <p:cNvPr id="3" name="Subtitle 2">
            <a:extLst>
              <a:ext uri="{FF2B5EF4-FFF2-40B4-BE49-F238E27FC236}">
                <a16:creationId xmlns:a16="http://schemas.microsoft.com/office/drawing/2014/main" id="{EB0C39C5-A07F-D334-E80E-B2154E627D9B}"/>
              </a:ext>
            </a:extLst>
          </p:cNvPr>
          <p:cNvSpPr>
            <a:spLocks noGrp="1"/>
          </p:cNvSpPr>
          <p:nvPr>
            <p:ph type="subTitle" idx="1"/>
          </p:nvPr>
        </p:nvSpPr>
        <p:spPr/>
        <p:txBody>
          <a:bodyPr>
            <a:normAutofit/>
          </a:bodyPr>
          <a:lstStyle/>
          <a:p>
            <a:r>
              <a:rPr lang="en-US" dirty="0"/>
              <a:t>2024-2025 Data Basics</a:t>
            </a:r>
          </a:p>
          <a:p>
            <a:r>
              <a:rPr lang="en-US" dirty="0"/>
              <a:t>by Dr Yuhang Ye</a:t>
            </a:r>
            <a:endParaRPr lang="en-IE" dirty="0"/>
          </a:p>
        </p:txBody>
      </p:sp>
    </p:spTree>
    <p:extLst>
      <p:ext uri="{BB962C8B-B14F-4D97-AF65-F5344CB8AC3E}">
        <p14:creationId xmlns:p14="http://schemas.microsoft.com/office/powerpoint/2010/main" val="1995036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7877-F29E-9DE9-B06C-4BED18A733A4}"/>
              </a:ext>
            </a:extLst>
          </p:cNvPr>
          <p:cNvSpPr>
            <a:spLocks noGrp="1"/>
          </p:cNvSpPr>
          <p:nvPr>
            <p:ph type="title"/>
          </p:nvPr>
        </p:nvSpPr>
        <p:spPr/>
        <p:txBody>
          <a:bodyPr/>
          <a:lstStyle/>
          <a:p>
            <a:r>
              <a:rPr lang="en-IE" dirty="0"/>
              <a:t>Unstructured Data (Untagged Data)</a:t>
            </a:r>
          </a:p>
        </p:txBody>
      </p:sp>
      <p:sp>
        <p:nvSpPr>
          <p:cNvPr id="3" name="Content Placeholder 2">
            <a:extLst>
              <a:ext uri="{FF2B5EF4-FFF2-40B4-BE49-F238E27FC236}">
                <a16:creationId xmlns:a16="http://schemas.microsoft.com/office/drawing/2014/main" id="{D80A68A5-A5FB-2158-6E5E-C69B5B65A05C}"/>
              </a:ext>
            </a:extLst>
          </p:cNvPr>
          <p:cNvSpPr>
            <a:spLocks noGrp="1"/>
          </p:cNvSpPr>
          <p:nvPr>
            <p:ph idx="1"/>
          </p:nvPr>
        </p:nvSpPr>
        <p:spPr>
          <a:xfrm>
            <a:off x="672160" y="1825625"/>
            <a:ext cx="7776101" cy="4003574"/>
          </a:xfrm>
        </p:spPr>
        <p:txBody>
          <a:bodyPr>
            <a:normAutofit/>
          </a:bodyPr>
          <a:lstStyle/>
          <a:p>
            <a:r>
              <a:rPr lang="en-US" dirty="0"/>
              <a:t>If we don't assign names to images, they are essentially isolated entities within the file system. Since there is no defined schema for the images or any relationships across images and linking to other data, they are considered unstructured data. Just like the images files in the storage pool below,</a:t>
            </a:r>
          </a:p>
          <a:p>
            <a:r>
              <a:rPr lang="en-US" dirty="0"/>
              <a:t>The main challenge of processing unstructured data, such as image files, is that traditional statistical tools are ineffective, as the data doesn't readily provide meaningful information or insights without more advanced processing techniques.</a:t>
            </a:r>
          </a:p>
          <a:p>
            <a:r>
              <a:rPr lang="en-US" dirty="0"/>
              <a:t>Visualization is useful because it creates a connection between the image and our brain's ability to interpret its meaning. This allows us to link similar images based on their content.</a:t>
            </a:r>
            <a:endParaRPr lang="en-IE" dirty="0"/>
          </a:p>
        </p:txBody>
      </p:sp>
      <p:pic>
        <p:nvPicPr>
          <p:cNvPr id="7" name="Picture 6">
            <a:extLst>
              <a:ext uri="{FF2B5EF4-FFF2-40B4-BE49-F238E27FC236}">
                <a16:creationId xmlns:a16="http://schemas.microsoft.com/office/drawing/2014/main" id="{1CCF1759-BAC4-8205-1B8A-39CF4D204E6B}"/>
              </a:ext>
            </a:extLst>
          </p:cNvPr>
          <p:cNvPicPr>
            <a:picLocks noChangeAspect="1"/>
          </p:cNvPicPr>
          <p:nvPr/>
        </p:nvPicPr>
        <p:blipFill>
          <a:blip r:embed="rId2"/>
          <a:stretch>
            <a:fillRect/>
          </a:stretch>
        </p:blipFill>
        <p:spPr>
          <a:xfrm>
            <a:off x="8366221" y="2670314"/>
            <a:ext cx="3583324" cy="2584603"/>
          </a:xfrm>
          <a:prstGeom prst="rect">
            <a:avLst/>
          </a:prstGeom>
        </p:spPr>
      </p:pic>
    </p:spTree>
    <p:extLst>
      <p:ext uri="{BB962C8B-B14F-4D97-AF65-F5344CB8AC3E}">
        <p14:creationId xmlns:p14="http://schemas.microsoft.com/office/powerpoint/2010/main" val="225530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68FC-F030-35DA-9B71-12721B754AA2}"/>
              </a:ext>
            </a:extLst>
          </p:cNvPr>
          <p:cNvSpPr>
            <a:spLocks noGrp="1"/>
          </p:cNvSpPr>
          <p:nvPr>
            <p:ph type="title"/>
          </p:nvPr>
        </p:nvSpPr>
        <p:spPr/>
        <p:txBody>
          <a:bodyPr/>
          <a:lstStyle/>
          <a:p>
            <a:r>
              <a:rPr lang="en-US" dirty="0"/>
              <a:t>Tagging: From Unstructured Data To Structured Data</a:t>
            </a:r>
            <a:endParaRPr lang="en-IE" dirty="0"/>
          </a:p>
        </p:txBody>
      </p:sp>
      <p:sp>
        <p:nvSpPr>
          <p:cNvPr id="3" name="Content Placeholder 2">
            <a:extLst>
              <a:ext uri="{FF2B5EF4-FFF2-40B4-BE49-F238E27FC236}">
                <a16:creationId xmlns:a16="http://schemas.microsoft.com/office/drawing/2014/main" id="{1F8E3723-EE90-E39A-FDF6-028B60A1CF30}"/>
              </a:ext>
            </a:extLst>
          </p:cNvPr>
          <p:cNvSpPr>
            <a:spLocks noGrp="1"/>
          </p:cNvSpPr>
          <p:nvPr>
            <p:ph idx="1"/>
          </p:nvPr>
        </p:nvSpPr>
        <p:spPr>
          <a:xfrm>
            <a:off x="672160" y="1825625"/>
            <a:ext cx="8505186" cy="2560845"/>
          </a:xfrm>
        </p:spPr>
        <p:txBody>
          <a:bodyPr>
            <a:normAutofit fontScale="92500"/>
          </a:bodyPr>
          <a:lstStyle/>
          <a:p>
            <a:r>
              <a:rPr lang="en-US" dirty="0"/>
              <a:t>From an automated data analysis perspective, assigning names or MD5 hash tags to images creates key-value pairs, giving structure and meaning. Images with the same name may represent similar entities, while those with the same hash tag could indicate identical data or malicious duplicates. Also, adding metadata like ID, owner, geo-location, or camera type transforms unstructured images into structured data, enabling basic queries based on these tags. </a:t>
            </a:r>
          </a:p>
          <a:p>
            <a:r>
              <a:rPr lang="en-US" dirty="0"/>
              <a:t>These methods effectively convert unstructured data into structured data.</a:t>
            </a:r>
            <a:endParaRPr lang="en-IE" dirty="0"/>
          </a:p>
        </p:txBody>
      </p:sp>
      <p:pic>
        <p:nvPicPr>
          <p:cNvPr id="5" name="Picture 4">
            <a:extLst>
              <a:ext uri="{FF2B5EF4-FFF2-40B4-BE49-F238E27FC236}">
                <a16:creationId xmlns:a16="http://schemas.microsoft.com/office/drawing/2014/main" id="{EA98A53D-76B8-7D11-1505-6D8BCF712C32}"/>
              </a:ext>
            </a:extLst>
          </p:cNvPr>
          <p:cNvPicPr>
            <a:picLocks noChangeAspect="1"/>
          </p:cNvPicPr>
          <p:nvPr/>
        </p:nvPicPr>
        <p:blipFill>
          <a:blip r:embed="rId2"/>
          <a:stretch>
            <a:fillRect/>
          </a:stretch>
        </p:blipFill>
        <p:spPr>
          <a:xfrm>
            <a:off x="1769166" y="4952524"/>
            <a:ext cx="7017025" cy="1870849"/>
          </a:xfrm>
          <a:prstGeom prst="rect">
            <a:avLst/>
          </a:prstGeom>
        </p:spPr>
      </p:pic>
      <p:cxnSp>
        <p:nvCxnSpPr>
          <p:cNvPr id="7" name="Straight Arrow Connector 6">
            <a:extLst>
              <a:ext uri="{FF2B5EF4-FFF2-40B4-BE49-F238E27FC236}">
                <a16:creationId xmlns:a16="http://schemas.microsoft.com/office/drawing/2014/main" id="{3663DF80-6081-83A2-B464-75AA450B0BB6}"/>
              </a:ext>
            </a:extLst>
          </p:cNvPr>
          <p:cNvCxnSpPr>
            <a:cxnSpLocks/>
          </p:cNvCxnSpPr>
          <p:nvPr/>
        </p:nvCxnSpPr>
        <p:spPr>
          <a:xfrm flipH="1">
            <a:off x="6493565" y="4205585"/>
            <a:ext cx="3253409" cy="1080053"/>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42D7055-0F97-28BE-A408-8725A5058880}"/>
              </a:ext>
            </a:extLst>
          </p:cNvPr>
          <p:cNvCxnSpPr>
            <a:cxnSpLocks/>
          </p:cNvCxnSpPr>
          <p:nvPr/>
        </p:nvCxnSpPr>
        <p:spPr>
          <a:xfrm flipH="1">
            <a:off x="5161722" y="4205585"/>
            <a:ext cx="4585252" cy="1159566"/>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8C72E5-428D-A137-D800-838C25B7A37E}"/>
              </a:ext>
            </a:extLst>
          </p:cNvPr>
          <p:cNvCxnSpPr>
            <a:cxnSpLocks/>
          </p:cNvCxnSpPr>
          <p:nvPr/>
        </p:nvCxnSpPr>
        <p:spPr>
          <a:xfrm flipH="1">
            <a:off x="3763617" y="4205585"/>
            <a:ext cx="5983357" cy="1080053"/>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2ED9303-172D-AB71-367C-E3A51CFA3162}"/>
              </a:ext>
            </a:extLst>
          </p:cNvPr>
          <p:cNvSpPr/>
          <p:nvPr/>
        </p:nvSpPr>
        <p:spPr>
          <a:xfrm>
            <a:off x="9746974" y="3816142"/>
            <a:ext cx="1150620" cy="778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b="1" dirty="0">
                <a:solidFill>
                  <a:schemeClr val="tx1"/>
                </a:solidFill>
              </a:rPr>
              <a:t>schema</a:t>
            </a:r>
          </a:p>
        </p:txBody>
      </p:sp>
      <p:sp>
        <p:nvSpPr>
          <p:cNvPr id="14" name="TextBox 13">
            <a:extLst>
              <a:ext uri="{FF2B5EF4-FFF2-40B4-BE49-F238E27FC236}">
                <a16:creationId xmlns:a16="http://schemas.microsoft.com/office/drawing/2014/main" id="{C930698B-8343-7590-2799-ACDF2809A2F0}"/>
              </a:ext>
            </a:extLst>
          </p:cNvPr>
          <p:cNvSpPr txBox="1"/>
          <p:nvPr/>
        </p:nvSpPr>
        <p:spPr>
          <a:xfrm>
            <a:off x="8421757" y="185530"/>
            <a:ext cx="3419060" cy="1477328"/>
          </a:xfrm>
          <a:prstGeom prst="rect">
            <a:avLst/>
          </a:prstGeom>
          <a:noFill/>
        </p:spPr>
        <p:txBody>
          <a:bodyPr wrap="square" rtlCol="0">
            <a:spAutoFit/>
          </a:bodyPr>
          <a:lstStyle/>
          <a:p>
            <a:r>
              <a:rPr lang="en-US" dirty="0"/>
              <a:t>These tags enable queries and analytics such as:</a:t>
            </a:r>
          </a:p>
          <a:p>
            <a:r>
              <a:rPr lang="en-US" dirty="0">
                <a:highlight>
                  <a:srgbClr val="00FFFF"/>
                </a:highlight>
              </a:rPr>
              <a:t>"Fetch images from the same geo-location and count the number of unique cameras."</a:t>
            </a:r>
            <a:endParaRPr lang="en-IE" dirty="0">
              <a:highlight>
                <a:srgbClr val="00FFFF"/>
              </a:highlight>
            </a:endParaRPr>
          </a:p>
        </p:txBody>
      </p:sp>
      <p:cxnSp>
        <p:nvCxnSpPr>
          <p:cNvPr id="16" name="Straight Arrow Connector 15">
            <a:extLst>
              <a:ext uri="{FF2B5EF4-FFF2-40B4-BE49-F238E27FC236}">
                <a16:creationId xmlns:a16="http://schemas.microsoft.com/office/drawing/2014/main" id="{821C7A3E-FF69-6A36-4F18-B387492E6E83}"/>
              </a:ext>
            </a:extLst>
          </p:cNvPr>
          <p:cNvCxnSpPr>
            <a:cxnSpLocks/>
            <a:stCxn id="14" idx="2"/>
          </p:cNvCxnSpPr>
          <p:nvPr/>
        </p:nvCxnSpPr>
        <p:spPr>
          <a:xfrm flipH="1">
            <a:off x="8726557" y="1662858"/>
            <a:ext cx="1404730" cy="2465194"/>
          </a:xfrm>
          <a:prstGeom prst="straightConnector1">
            <a:avLst/>
          </a:prstGeom>
          <a:ln w="25400">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3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74EC7-CCD0-E3D3-C840-9316FC9A5783}"/>
              </a:ext>
            </a:extLst>
          </p:cNvPr>
          <p:cNvSpPr>
            <a:spLocks noGrp="1"/>
          </p:cNvSpPr>
          <p:nvPr>
            <p:ph type="ctrTitle"/>
          </p:nvPr>
        </p:nvSpPr>
        <p:spPr/>
        <p:txBody>
          <a:bodyPr/>
          <a:lstStyle/>
          <a:p>
            <a:r>
              <a:rPr lang="en-IE" dirty="0"/>
              <a:t>Data Element Type</a:t>
            </a:r>
          </a:p>
        </p:txBody>
      </p:sp>
      <p:sp>
        <p:nvSpPr>
          <p:cNvPr id="5" name="Subtitle 4">
            <a:extLst>
              <a:ext uri="{FF2B5EF4-FFF2-40B4-BE49-F238E27FC236}">
                <a16:creationId xmlns:a16="http://schemas.microsoft.com/office/drawing/2014/main" id="{AAE3A625-3B16-2231-9490-6A70C3092859}"/>
              </a:ext>
            </a:extLst>
          </p:cNvPr>
          <p:cNvSpPr>
            <a:spLocks noGrp="1"/>
          </p:cNvSpPr>
          <p:nvPr>
            <p:ph type="subTitle" idx="1"/>
          </p:nvPr>
        </p:nvSpPr>
        <p:spPr/>
        <p:txBody>
          <a:bodyPr>
            <a:normAutofit fontScale="92500" lnSpcReduction="10000"/>
          </a:bodyPr>
          <a:lstStyle/>
          <a:p>
            <a:r>
              <a:rPr lang="en-US" dirty="0"/>
              <a:t>Understanding data types is crucial because each type requires different processing methods, tools, and interpretations. Data types determine how we manipulate, analyze, and </a:t>
            </a:r>
            <a:r>
              <a:rPr lang="en-US" dirty="0">
                <a:highlight>
                  <a:srgbClr val="00FFFF"/>
                </a:highlight>
              </a:rPr>
              <a:t>visualize</a:t>
            </a:r>
            <a:r>
              <a:rPr lang="en-US" dirty="0"/>
              <a:t> information, whether through statistical methods or machine learning models. </a:t>
            </a:r>
            <a:endParaRPr lang="en-IE" dirty="0"/>
          </a:p>
        </p:txBody>
      </p:sp>
    </p:spTree>
    <p:extLst>
      <p:ext uri="{BB962C8B-B14F-4D97-AF65-F5344CB8AC3E}">
        <p14:creationId xmlns:p14="http://schemas.microsoft.com/office/powerpoint/2010/main" val="14293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68FC-F030-35DA-9B71-12721B754AA2}"/>
              </a:ext>
            </a:extLst>
          </p:cNvPr>
          <p:cNvSpPr>
            <a:spLocks noGrp="1"/>
          </p:cNvSpPr>
          <p:nvPr>
            <p:ph type="title"/>
          </p:nvPr>
        </p:nvSpPr>
        <p:spPr/>
        <p:txBody>
          <a:bodyPr/>
          <a:lstStyle/>
          <a:p>
            <a:r>
              <a:rPr lang="en-IE" dirty="0"/>
              <a:t>Quantitative Data</a:t>
            </a:r>
          </a:p>
        </p:txBody>
      </p:sp>
      <p:sp>
        <p:nvSpPr>
          <p:cNvPr id="4" name="Content Placeholder 3">
            <a:extLst>
              <a:ext uri="{FF2B5EF4-FFF2-40B4-BE49-F238E27FC236}">
                <a16:creationId xmlns:a16="http://schemas.microsoft.com/office/drawing/2014/main" id="{56F4C93B-7776-2FA1-C865-9CBB9560A72B}"/>
              </a:ext>
            </a:extLst>
          </p:cNvPr>
          <p:cNvSpPr>
            <a:spLocks noGrp="1"/>
          </p:cNvSpPr>
          <p:nvPr>
            <p:ph idx="1"/>
          </p:nvPr>
        </p:nvSpPr>
        <p:spPr/>
        <p:txBody>
          <a:bodyPr>
            <a:normAutofit fontScale="92500" lnSpcReduction="20000"/>
          </a:bodyPr>
          <a:lstStyle/>
          <a:p>
            <a:r>
              <a:rPr lang="en-US" dirty="0"/>
              <a:t>Quantitative data is all about measurable quantities, such as distance in miles, temperature in degrees, time in hours, or prices in euros. The term "quantitative" reflects this focus on quantities, </a:t>
            </a:r>
            <a:r>
              <a:rPr lang="en-US" dirty="0">
                <a:solidFill>
                  <a:schemeClr val="accent1">
                    <a:lumMod val="50000"/>
                  </a:schemeClr>
                </a:solidFill>
                <a:highlight>
                  <a:srgbClr val="FFFF00"/>
                </a:highlight>
              </a:rPr>
              <a:t>which allows for precise mathematical operations like addition, subtraction, multiplication, and division</a:t>
            </a:r>
            <a:r>
              <a:rPr lang="en-US" dirty="0"/>
              <a:t>—capabilities that aren't possible with all types of data.</a:t>
            </a:r>
          </a:p>
          <a:p>
            <a:r>
              <a:rPr lang="en-US" dirty="0"/>
              <a:t>An essential feature of quantitative data is that </a:t>
            </a:r>
            <a:r>
              <a:rPr lang="en-US" dirty="0">
                <a:solidFill>
                  <a:srgbClr val="FF0000"/>
                </a:solidFill>
                <a:highlight>
                  <a:srgbClr val="FFFF00"/>
                </a:highlight>
              </a:rPr>
              <a:t>the intervals between numbers are clearly defined and consistent</a:t>
            </a:r>
            <a:r>
              <a:rPr lang="en-US" dirty="0"/>
              <a:t>. </a:t>
            </a:r>
          </a:p>
          <a:p>
            <a:pPr lvl="1"/>
            <a:r>
              <a:rPr lang="en-US" dirty="0"/>
              <a:t>This means the difference between two values, such as between 10 and 20, is the same as between 30 and 40, enabling accurate comparisons.</a:t>
            </a:r>
          </a:p>
          <a:p>
            <a:r>
              <a:rPr lang="en-US" dirty="0"/>
              <a:t>Because quantitative data is number-based, it also supports </a:t>
            </a:r>
            <a:r>
              <a:rPr lang="en-US" dirty="0">
                <a:solidFill>
                  <a:srgbClr val="FF0000"/>
                </a:solidFill>
                <a:highlight>
                  <a:srgbClr val="FFFF00"/>
                </a:highlight>
              </a:rPr>
              <a:t>the use of statistical techniques</a:t>
            </a:r>
            <a:r>
              <a:rPr lang="en-US" dirty="0"/>
              <a:t> like mean, variance, and correlations. These methods help us identify trends, discover patterns, and make predictions, such as forecasting stock prices based on historical data.</a:t>
            </a:r>
          </a:p>
        </p:txBody>
      </p:sp>
      <p:sp>
        <p:nvSpPr>
          <p:cNvPr id="6" name="TextBox 5">
            <a:extLst>
              <a:ext uri="{FF2B5EF4-FFF2-40B4-BE49-F238E27FC236}">
                <a16:creationId xmlns:a16="http://schemas.microsoft.com/office/drawing/2014/main" id="{BFD522C0-FD7A-3743-064D-18B53C0FB65A}"/>
              </a:ext>
            </a:extLst>
          </p:cNvPr>
          <p:cNvSpPr txBox="1"/>
          <p:nvPr/>
        </p:nvSpPr>
        <p:spPr>
          <a:xfrm>
            <a:off x="9269896" y="2809461"/>
            <a:ext cx="1639423" cy="369332"/>
          </a:xfrm>
          <a:prstGeom prst="rect">
            <a:avLst/>
          </a:prstGeom>
          <a:noFill/>
        </p:spPr>
        <p:txBody>
          <a:bodyPr wrap="none" rtlCol="0">
            <a:spAutoFit/>
          </a:bodyPr>
          <a:lstStyle/>
          <a:p>
            <a:r>
              <a:rPr lang="en-IE" b="1" dirty="0">
                <a:solidFill>
                  <a:srgbClr val="FF0000"/>
                </a:solidFill>
                <a:highlight>
                  <a:srgbClr val="FFFF00"/>
                </a:highlight>
              </a:rPr>
              <a:t>Very Important</a:t>
            </a:r>
          </a:p>
        </p:txBody>
      </p:sp>
    </p:spTree>
    <p:extLst>
      <p:ext uri="{BB962C8B-B14F-4D97-AF65-F5344CB8AC3E}">
        <p14:creationId xmlns:p14="http://schemas.microsoft.com/office/powerpoint/2010/main" val="328266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66ED-9345-01DF-6839-5FD4904CFF0B}"/>
              </a:ext>
            </a:extLst>
          </p:cNvPr>
          <p:cNvSpPr>
            <a:spLocks noGrp="1"/>
          </p:cNvSpPr>
          <p:nvPr>
            <p:ph type="title"/>
          </p:nvPr>
        </p:nvSpPr>
        <p:spPr/>
        <p:txBody>
          <a:bodyPr/>
          <a:lstStyle/>
          <a:p>
            <a:r>
              <a:rPr lang="en-IE" dirty="0"/>
              <a:t>Quantitative Data (Continuous vs. Discrete) - Discrete</a:t>
            </a:r>
          </a:p>
        </p:txBody>
      </p:sp>
      <p:sp>
        <p:nvSpPr>
          <p:cNvPr id="3" name="Content Placeholder 2">
            <a:extLst>
              <a:ext uri="{FF2B5EF4-FFF2-40B4-BE49-F238E27FC236}">
                <a16:creationId xmlns:a16="http://schemas.microsoft.com/office/drawing/2014/main" id="{DDA0DB5C-0E62-6548-4D72-B760F39FBFC7}"/>
              </a:ext>
            </a:extLst>
          </p:cNvPr>
          <p:cNvSpPr>
            <a:spLocks noGrp="1"/>
          </p:cNvSpPr>
          <p:nvPr>
            <p:ph idx="1"/>
          </p:nvPr>
        </p:nvSpPr>
        <p:spPr/>
        <p:txBody>
          <a:bodyPr/>
          <a:lstStyle/>
          <a:p>
            <a:r>
              <a:rPr lang="en-US" dirty="0"/>
              <a:t>Discrete data consists of numerical values that represent countable, distinct units and cannot be broken down into smaller parts. </a:t>
            </a:r>
          </a:p>
          <a:p>
            <a:r>
              <a:rPr lang="en-US" dirty="0"/>
              <a:t>This type of data is typically generated through counting. </a:t>
            </a:r>
          </a:p>
          <a:p>
            <a:r>
              <a:rPr lang="en-US" dirty="0"/>
              <a:t>For example, when rolling a dice, the number on each face is discrete, and after multiple rolls, you can count how often each number appears.</a:t>
            </a:r>
            <a:endParaRPr lang="en-IE" dirty="0"/>
          </a:p>
        </p:txBody>
      </p:sp>
      <p:pic>
        <p:nvPicPr>
          <p:cNvPr id="5" name="Picture 4">
            <a:extLst>
              <a:ext uri="{FF2B5EF4-FFF2-40B4-BE49-F238E27FC236}">
                <a16:creationId xmlns:a16="http://schemas.microsoft.com/office/drawing/2014/main" id="{BFEA6C5E-5F72-C357-185F-3CC373C86146}"/>
              </a:ext>
            </a:extLst>
          </p:cNvPr>
          <p:cNvPicPr>
            <a:picLocks noChangeAspect="1"/>
          </p:cNvPicPr>
          <p:nvPr/>
        </p:nvPicPr>
        <p:blipFill>
          <a:blip r:embed="rId2"/>
          <a:stretch>
            <a:fillRect/>
          </a:stretch>
        </p:blipFill>
        <p:spPr>
          <a:xfrm>
            <a:off x="8553046" y="3932831"/>
            <a:ext cx="2681699" cy="2531324"/>
          </a:xfrm>
          <a:prstGeom prst="rect">
            <a:avLst/>
          </a:prstGeom>
        </p:spPr>
      </p:pic>
      <p:pic>
        <p:nvPicPr>
          <p:cNvPr id="7" name="Picture 6">
            <a:extLst>
              <a:ext uri="{FF2B5EF4-FFF2-40B4-BE49-F238E27FC236}">
                <a16:creationId xmlns:a16="http://schemas.microsoft.com/office/drawing/2014/main" id="{316D03FC-1970-067A-1011-E5CA7E2A47EE}"/>
              </a:ext>
            </a:extLst>
          </p:cNvPr>
          <p:cNvPicPr>
            <a:picLocks noChangeAspect="1"/>
          </p:cNvPicPr>
          <p:nvPr/>
        </p:nvPicPr>
        <p:blipFill>
          <a:blip r:embed="rId3"/>
          <a:stretch>
            <a:fillRect/>
          </a:stretch>
        </p:blipFill>
        <p:spPr>
          <a:xfrm>
            <a:off x="2544418" y="3932831"/>
            <a:ext cx="5367130" cy="2719830"/>
          </a:xfrm>
          <a:prstGeom prst="rect">
            <a:avLst/>
          </a:prstGeom>
        </p:spPr>
      </p:pic>
      <p:cxnSp>
        <p:nvCxnSpPr>
          <p:cNvPr id="9" name="Straight Arrow Connector 8">
            <a:extLst>
              <a:ext uri="{FF2B5EF4-FFF2-40B4-BE49-F238E27FC236}">
                <a16:creationId xmlns:a16="http://schemas.microsoft.com/office/drawing/2014/main" id="{BB9A5545-A86F-5791-1FB8-E9BA8B35F706}"/>
              </a:ext>
            </a:extLst>
          </p:cNvPr>
          <p:cNvCxnSpPr>
            <a:cxnSpLocks/>
          </p:cNvCxnSpPr>
          <p:nvPr/>
        </p:nvCxnSpPr>
        <p:spPr>
          <a:xfrm>
            <a:off x="1676400" y="5883965"/>
            <a:ext cx="2120348" cy="642731"/>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24D29E-91A5-1C5C-5193-87FE964FBC4D}"/>
              </a:ext>
            </a:extLst>
          </p:cNvPr>
          <p:cNvCxnSpPr>
            <a:cxnSpLocks/>
            <a:stCxn id="6" idx="2"/>
          </p:cNvCxnSpPr>
          <p:nvPr/>
        </p:nvCxnSpPr>
        <p:spPr>
          <a:xfrm flipH="1">
            <a:off x="5306264" y="4196744"/>
            <a:ext cx="2535025" cy="1157357"/>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455944-CD48-5F3B-FAD8-DF2991C333BB}"/>
              </a:ext>
            </a:extLst>
          </p:cNvPr>
          <p:cNvSpPr txBox="1"/>
          <p:nvPr/>
        </p:nvSpPr>
        <p:spPr>
          <a:xfrm>
            <a:off x="120364" y="5588355"/>
            <a:ext cx="1556036" cy="646331"/>
          </a:xfrm>
          <a:prstGeom prst="rect">
            <a:avLst/>
          </a:prstGeom>
          <a:noFill/>
        </p:spPr>
        <p:txBody>
          <a:bodyPr wrap="square" rtlCol="0">
            <a:spAutoFit/>
          </a:bodyPr>
          <a:lstStyle/>
          <a:p>
            <a:pPr algn="r"/>
            <a:r>
              <a:rPr lang="en-IE" dirty="0"/>
              <a:t>Both are discrete data</a:t>
            </a:r>
          </a:p>
        </p:txBody>
      </p:sp>
      <p:sp>
        <p:nvSpPr>
          <p:cNvPr id="6" name="TextBox 5">
            <a:extLst>
              <a:ext uri="{FF2B5EF4-FFF2-40B4-BE49-F238E27FC236}">
                <a16:creationId xmlns:a16="http://schemas.microsoft.com/office/drawing/2014/main" id="{81B85E51-08DE-840C-70B3-4739833941E0}"/>
              </a:ext>
            </a:extLst>
          </p:cNvPr>
          <p:cNvSpPr txBox="1"/>
          <p:nvPr/>
        </p:nvSpPr>
        <p:spPr>
          <a:xfrm>
            <a:off x="7063271" y="3827412"/>
            <a:ext cx="1556036" cy="369332"/>
          </a:xfrm>
          <a:prstGeom prst="rect">
            <a:avLst/>
          </a:prstGeom>
          <a:noFill/>
        </p:spPr>
        <p:txBody>
          <a:bodyPr wrap="square" rtlCol="0">
            <a:spAutoFit/>
          </a:bodyPr>
          <a:lstStyle/>
          <a:p>
            <a:pPr algn="r"/>
            <a:r>
              <a:rPr lang="en-IE" dirty="0"/>
              <a:t>continuous</a:t>
            </a:r>
          </a:p>
        </p:txBody>
      </p:sp>
    </p:spTree>
    <p:extLst>
      <p:ext uri="{BB962C8B-B14F-4D97-AF65-F5344CB8AC3E}">
        <p14:creationId xmlns:p14="http://schemas.microsoft.com/office/powerpoint/2010/main" val="857963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D753-4ADF-11B0-3EC3-AB37A64A6CC3}"/>
              </a:ext>
            </a:extLst>
          </p:cNvPr>
          <p:cNvSpPr>
            <a:spLocks noGrp="1"/>
          </p:cNvSpPr>
          <p:nvPr>
            <p:ph type="title"/>
          </p:nvPr>
        </p:nvSpPr>
        <p:spPr/>
        <p:txBody>
          <a:bodyPr/>
          <a:lstStyle/>
          <a:p>
            <a:r>
              <a:rPr lang="en-IE" dirty="0"/>
              <a:t>Continuous Data</a:t>
            </a:r>
          </a:p>
        </p:txBody>
      </p:sp>
      <p:sp>
        <p:nvSpPr>
          <p:cNvPr id="3" name="Content Placeholder 2">
            <a:extLst>
              <a:ext uri="{FF2B5EF4-FFF2-40B4-BE49-F238E27FC236}">
                <a16:creationId xmlns:a16="http://schemas.microsoft.com/office/drawing/2014/main" id="{15D14778-AD6D-6333-0F4E-DEE596A08CCE}"/>
              </a:ext>
            </a:extLst>
          </p:cNvPr>
          <p:cNvSpPr>
            <a:spLocks noGrp="1"/>
          </p:cNvSpPr>
          <p:nvPr>
            <p:ph idx="1"/>
          </p:nvPr>
        </p:nvSpPr>
        <p:spPr>
          <a:xfrm>
            <a:off x="672160" y="1825625"/>
            <a:ext cx="7153249" cy="3689182"/>
          </a:xfrm>
        </p:spPr>
        <p:txBody>
          <a:bodyPr>
            <a:normAutofit fontScale="85000" lnSpcReduction="20000"/>
          </a:bodyPr>
          <a:lstStyle/>
          <a:p>
            <a:r>
              <a:rPr lang="en-US" dirty="0"/>
              <a:t>Height usually is treated as a continuous variable, it’s unlikely to find two people with the same height down to the smallest unit.</a:t>
            </a:r>
          </a:p>
          <a:p>
            <a:r>
              <a:rPr lang="en-US" dirty="0"/>
              <a:t>Each height value is typically unique, as shown in scatter plots, resulting in a count of 1 for each distinct height.</a:t>
            </a:r>
          </a:p>
          <a:p>
            <a:r>
              <a:rPr lang="en-US" dirty="0"/>
              <a:t>This uniqueness makes it hard to identify patterns or gain insights from such a representation.</a:t>
            </a:r>
          </a:p>
          <a:p>
            <a:r>
              <a:rPr lang="en-US" dirty="0"/>
              <a:t>Instead of focusing on the exact height frequency, a better approach is to look at how many individuals fall within specific height ranges.</a:t>
            </a:r>
          </a:p>
          <a:p>
            <a:r>
              <a:rPr lang="en-US" dirty="0"/>
              <a:t>This method is more suitable for continuous data, as the chance of finding multiple people with the exact same height, down to the last decimal, is very low.</a:t>
            </a:r>
          </a:p>
          <a:p>
            <a:r>
              <a:rPr lang="en-US" dirty="0"/>
              <a:t>By grouping individuals into height ranges or bins, we get a more meaningful and summarized view of the data.</a:t>
            </a:r>
          </a:p>
        </p:txBody>
      </p:sp>
      <p:pic>
        <p:nvPicPr>
          <p:cNvPr id="5" name="Picture 4">
            <a:extLst>
              <a:ext uri="{FF2B5EF4-FFF2-40B4-BE49-F238E27FC236}">
                <a16:creationId xmlns:a16="http://schemas.microsoft.com/office/drawing/2014/main" id="{7F62F496-3585-B573-9EA1-A75C583E648F}"/>
              </a:ext>
            </a:extLst>
          </p:cNvPr>
          <p:cNvPicPr>
            <a:picLocks noChangeAspect="1"/>
          </p:cNvPicPr>
          <p:nvPr/>
        </p:nvPicPr>
        <p:blipFill>
          <a:blip r:embed="rId3"/>
          <a:stretch>
            <a:fillRect/>
          </a:stretch>
        </p:blipFill>
        <p:spPr>
          <a:xfrm>
            <a:off x="7904922" y="4183690"/>
            <a:ext cx="4162579" cy="2533744"/>
          </a:xfrm>
          <a:prstGeom prst="rect">
            <a:avLst/>
          </a:prstGeom>
        </p:spPr>
      </p:pic>
      <p:sp>
        <p:nvSpPr>
          <p:cNvPr id="7" name="TextBox 6">
            <a:extLst>
              <a:ext uri="{FF2B5EF4-FFF2-40B4-BE49-F238E27FC236}">
                <a16:creationId xmlns:a16="http://schemas.microsoft.com/office/drawing/2014/main" id="{BCE02306-662A-D538-6502-91BF199127EC}"/>
              </a:ext>
            </a:extLst>
          </p:cNvPr>
          <p:cNvSpPr txBox="1"/>
          <p:nvPr/>
        </p:nvSpPr>
        <p:spPr>
          <a:xfrm>
            <a:off x="8222974" y="1241648"/>
            <a:ext cx="3969026" cy="2585323"/>
          </a:xfrm>
          <a:prstGeom prst="rect">
            <a:avLst/>
          </a:prstGeom>
          <a:noFill/>
        </p:spPr>
        <p:txBody>
          <a:bodyPr wrap="square">
            <a:spAutoFit/>
          </a:bodyPr>
          <a:lstStyle/>
          <a:p>
            <a:r>
              <a:rPr lang="en-US" dirty="0">
                <a:highlight>
                  <a:srgbClr val="FFFF00"/>
                </a:highlight>
              </a:rPr>
              <a:t>In this context, the histogram serves as an empirical construct that delineates the density distribution of these binned heights. Notably, this histogram is density-normalized, aligning it closely with the Probability Density Function (PDF), which provides a theoretical, continuous representation of the data distribution.</a:t>
            </a:r>
            <a:endParaRPr lang="en-IE" dirty="0">
              <a:highlight>
                <a:srgbClr val="FFFF00"/>
              </a:highlight>
            </a:endParaRPr>
          </a:p>
        </p:txBody>
      </p:sp>
      <p:pic>
        <p:nvPicPr>
          <p:cNvPr id="4" name="Picture 3">
            <a:extLst>
              <a:ext uri="{FF2B5EF4-FFF2-40B4-BE49-F238E27FC236}">
                <a16:creationId xmlns:a16="http://schemas.microsoft.com/office/drawing/2014/main" id="{2B9CFB2C-2B0A-B74E-6520-B6B9BDC3B437}"/>
              </a:ext>
            </a:extLst>
          </p:cNvPr>
          <p:cNvPicPr>
            <a:picLocks noChangeAspect="1"/>
          </p:cNvPicPr>
          <p:nvPr/>
        </p:nvPicPr>
        <p:blipFill>
          <a:blip r:embed="rId4"/>
          <a:stretch>
            <a:fillRect/>
          </a:stretch>
        </p:blipFill>
        <p:spPr>
          <a:xfrm>
            <a:off x="300991" y="5683196"/>
            <a:ext cx="6298592" cy="1034237"/>
          </a:xfrm>
          <a:prstGeom prst="rect">
            <a:avLst/>
          </a:prstGeom>
        </p:spPr>
      </p:pic>
      <p:sp>
        <p:nvSpPr>
          <p:cNvPr id="10" name="Freeform: Shape 9">
            <a:extLst>
              <a:ext uri="{FF2B5EF4-FFF2-40B4-BE49-F238E27FC236}">
                <a16:creationId xmlns:a16="http://schemas.microsoft.com/office/drawing/2014/main" id="{58A95605-4F45-3CFF-A5D0-17591E11CEAC}"/>
              </a:ext>
            </a:extLst>
          </p:cNvPr>
          <p:cNvSpPr/>
          <p:nvPr/>
        </p:nvSpPr>
        <p:spPr>
          <a:xfrm>
            <a:off x="251278" y="2689860"/>
            <a:ext cx="503102" cy="3360420"/>
          </a:xfrm>
          <a:custGeom>
            <a:avLst/>
            <a:gdLst>
              <a:gd name="connsiteX0" fmla="*/ 503102 w 503102"/>
              <a:gd name="connsiteY0" fmla="*/ 0 h 3360420"/>
              <a:gd name="connsiteX1" fmla="*/ 182 w 503102"/>
              <a:gd name="connsiteY1" fmla="*/ 1325880 h 3360420"/>
              <a:gd name="connsiteX2" fmla="*/ 457382 w 503102"/>
              <a:gd name="connsiteY2" fmla="*/ 3360420 h 3360420"/>
            </a:gdLst>
            <a:ahLst/>
            <a:cxnLst>
              <a:cxn ang="0">
                <a:pos x="connsiteX0" y="connsiteY0"/>
              </a:cxn>
              <a:cxn ang="0">
                <a:pos x="connsiteX1" y="connsiteY1"/>
              </a:cxn>
              <a:cxn ang="0">
                <a:pos x="connsiteX2" y="connsiteY2"/>
              </a:cxn>
            </a:cxnLst>
            <a:rect l="l" t="t" r="r" b="b"/>
            <a:pathLst>
              <a:path w="503102" h="3360420">
                <a:moveTo>
                  <a:pt x="503102" y="0"/>
                </a:moveTo>
                <a:cubicBezTo>
                  <a:pt x="255452" y="382905"/>
                  <a:pt x="7802" y="765810"/>
                  <a:pt x="182" y="1325880"/>
                </a:cubicBezTo>
                <a:cubicBezTo>
                  <a:pt x="-7438" y="1885950"/>
                  <a:pt x="224972" y="2623185"/>
                  <a:pt x="457382" y="3360420"/>
                </a:cubicBezTo>
              </a:path>
            </a:pathLst>
          </a:custGeom>
          <a:noFill/>
          <a:ln w="28575">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ectangle 10">
            <a:extLst>
              <a:ext uri="{FF2B5EF4-FFF2-40B4-BE49-F238E27FC236}">
                <a16:creationId xmlns:a16="http://schemas.microsoft.com/office/drawing/2014/main" id="{EB170EEB-4918-3D3C-3274-C9FCFC5EBB64}"/>
              </a:ext>
            </a:extLst>
          </p:cNvPr>
          <p:cNvSpPr/>
          <p:nvPr/>
        </p:nvSpPr>
        <p:spPr>
          <a:xfrm>
            <a:off x="1882140" y="6050280"/>
            <a:ext cx="2743200" cy="251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TextBox 11">
            <a:extLst>
              <a:ext uri="{FF2B5EF4-FFF2-40B4-BE49-F238E27FC236}">
                <a16:creationId xmlns:a16="http://schemas.microsoft.com/office/drawing/2014/main" id="{5D4BFF3A-0374-B7EE-DE40-133218B4313F}"/>
              </a:ext>
            </a:extLst>
          </p:cNvPr>
          <p:cNvSpPr txBox="1"/>
          <p:nvPr/>
        </p:nvSpPr>
        <p:spPr>
          <a:xfrm>
            <a:off x="4362633" y="5596754"/>
            <a:ext cx="1521827" cy="307777"/>
          </a:xfrm>
          <a:prstGeom prst="rect">
            <a:avLst/>
          </a:prstGeom>
          <a:noFill/>
        </p:spPr>
        <p:txBody>
          <a:bodyPr wrap="none" rtlCol="0">
            <a:spAutoFit/>
          </a:bodyPr>
          <a:lstStyle/>
          <a:p>
            <a:r>
              <a:rPr lang="en-IE" sz="1400" dirty="0">
                <a:solidFill>
                  <a:srgbClr val="FF0000"/>
                </a:solidFill>
              </a:rPr>
              <a:t>Density is invisible</a:t>
            </a:r>
          </a:p>
        </p:txBody>
      </p:sp>
      <p:sp>
        <p:nvSpPr>
          <p:cNvPr id="13" name="TextBox 12">
            <a:extLst>
              <a:ext uri="{FF2B5EF4-FFF2-40B4-BE49-F238E27FC236}">
                <a16:creationId xmlns:a16="http://schemas.microsoft.com/office/drawing/2014/main" id="{93081D93-6FB5-221D-5AF5-8DC7AB855C02}"/>
              </a:ext>
            </a:extLst>
          </p:cNvPr>
          <p:cNvSpPr txBox="1"/>
          <p:nvPr/>
        </p:nvSpPr>
        <p:spPr>
          <a:xfrm>
            <a:off x="1082378" y="5596753"/>
            <a:ext cx="1664815" cy="307777"/>
          </a:xfrm>
          <a:prstGeom prst="rect">
            <a:avLst/>
          </a:prstGeom>
          <a:noFill/>
        </p:spPr>
        <p:txBody>
          <a:bodyPr wrap="none" rtlCol="0">
            <a:spAutoFit/>
          </a:bodyPr>
          <a:lstStyle/>
          <a:p>
            <a:r>
              <a:rPr lang="en-IE" sz="1400" dirty="0">
                <a:solidFill>
                  <a:srgbClr val="FF0000"/>
                </a:solidFill>
              </a:rPr>
              <a:t>each value is unique</a:t>
            </a:r>
          </a:p>
        </p:txBody>
      </p:sp>
    </p:spTree>
    <p:extLst>
      <p:ext uri="{BB962C8B-B14F-4D97-AF65-F5344CB8AC3E}">
        <p14:creationId xmlns:p14="http://schemas.microsoft.com/office/powerpoint/2010/main" val="90473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4313-50B2-1591-00F0-114C7DCB1257}"/>
              </a:ext>
            </a:extLst>
          </p:cNvPr>
          <p:cNvSpPr>
            <a:spLocks noGrp="1"/>
          </p:cNvSpPr>
          <p:nvPr>
            <p:ph type="title"/>
          </p:nvPr>
        </p:nvSpPr>
        <p:spPr/>
        <p:txBody>
          <a:bodyPr/>
          <a:lstStyle/>
          <a:p>
            <a:r>
              <a:rPr lang="en-IE" dirty="0"/>
              <a:t>Ordinal Data</a:t>
            </a:r>
          </a:p>
        </p:txBody>
      </p:sp>
      <p:sp>
        <p:nvSpPr>
          <p:cNvPr id="3" name="Content Placeholder 2">
            <a:extLst>
              <a:ext uri="{FF2B5EF4-FFF2-40B4-BE49-F238E27FC236}">
                <a16:creationId xmlns:a16="http://schemas.microsoft.com/office/drawing/2014/main" id="{A86B4AE8-C5C5-E99D-DCC3-1600B3BEBFB3}"/>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b="1" dirty="0"/>
              <a:t>Ordinal data</a:t>
            </a:r>
            <a:r>
              <a:rPr lang="en-US" dirty="0"/>
              <a:t> is related to order or rank.</a:t>
            </a:r>
          </a:p>
          <a:p>
            <a:pPr>
              <a:buFont typeface="Arial" panose="020B0604020202020204" pitchFamily="34" charset="0"/>
              <a:buChar char="•"/>
            </a:pPr>
            <a:r>
              <a:rPr lang="en-US" dirty="0"/>
              <a:t>It is a type of categorical data that has a specific order or scale.</a:t>
            </a:r>
          </a:p>
          <a:p>
            <a:pPr>
              <a:buFont typeface="Arial" panose="020B0604020202020204" pitchFamily="34" charset="0"/>
              <a:buChar char="•"/>
            </a:pPr>
            <a:r>
              <a:rPr lang="en-US" dirty="0"/>
              <a:t>However, the </a:t>
            </a:r>
            <a:r>
              <a:rPr lang="en-US" b="1" dirty="0"/>
              <a:t>differences between data points are not consistent</a:t>
            </a:r>
            <a:r>
              <a:rPr lang="en-US" dirty="0"/>
              <a:t> or measurable.</a:t>
            </a:r>
          </a:p>
          <a:p>
            <a:pPr>
              <a:buFont typeface="Arial" panose="020B0604020202020204" pitchFamily="34" charset="0"/>
              <a:buChar char="•"/>
            </a:pPr>
            <a:r>
              <a:rPr lang="en-US" dirty="0"/>
              <a:t>You can determine if one value is greater than another, but you </a:t>
            </a:r>
            <a:r>
              <a:rPr lang="en-US" b="1" dirty="0"/>
              <a:t>cannot quantify the exact difference</a:t>
            </a:r>
            <a:r>
              <a:rPr lang="en-US" dirty="0"/>
              <a:t> between them. </a:t>
            </a:r>
          </a:p>
          <a:p>
            <a:pPr>
              <a:buFont typeface="Arial" panose="020B0604020202020204" pitchFamily="34" charset="0"/>
              <a:buChar char="•"/>
            </a:pPr>
            <a:r>
              <a:rPr lang="en-US" b="1" dirty="0">
                <a:solidFill>
                  <a:srgbClr val="FF0000"/>
                </a:solidFill>
              </a:rPr>
              <a:t>Comparing and Sorting are valid. </a:t>
            </a:r>
          </a:p>
          <a:p>
            <a:pPr marL="0" indent="0">
              <a:buNone/>
            </a:pPr>
            <a:r>
              <a:rPr lang="en-US" b="1" dirty="0"/>
              <a:t>Examples of Ordinal Data</a:t>
            </a:r>
            <a:endParaRPr lang="en-US" dirty="0"/>
          </a:p>
          <a:p>
            <a:pPr marL="457200" indent="-457200">
              <a:buFont typeface="+mj-lt"/>
              <a:buAutoNum type="arabicPeriod"/>
            </a:pPr>
            <a:r>
              <a:rPr lang="en-US" b="1" dirty="0"/>
              <a:t>Customer Satisfaction</a:t>
            </a:r>
            <a:r>
              <a:rPr lang="en-US" dirty="0"/>
              <a:t>: Very Unsatisfied, Unsatisfied, Neutral, Satisfied, Very Satisfied</a:t>
            </a:r>
          </a:p>
          <a:p>
            <a:pPr marL="457200" indent="-457200">
              <a:buFont typeface="+mj-lt"/>
              <a:buAutoNum type="arabicPeriod"/>
            </a:pPr>
            <a:r>
              <a:rPr lang="en-US" b="1" dirty="0"/>
              <a:t>Education Level</a:t>
            </a:r>
            <a:r>
              <a:rPr lang="en-US" dirty="0"/>
              <a:t>: Primary, Secondary, Bachelor's, Master's, Doctorate</a:t>
            </a:r>
          </a:p>
          <a:p>
            <a:pPr marL="457200" indent="-457200">
              <a:buFont typeface="+mj-lt"/>
              <a:buAutoNum type="arabicPeriod"/>
            </a:pPr>
            <a:r>
              <a:rPr lang="en-US" b="1" dirty="0"/>
              <a:t>Social Class</a:t>
            </a:r>
            <a:r>
              <a:rPr lang="en-US" dirty="0"/>
              <a:t>: Lower, Middle, Upper</a:t>
            </a:r>
          </a:p>
          <a:p>
            <a:pPr marL="457200" indent="-457200">
              <a:buFont typeface="+mj-lt"/>
              <a:buAutoNum type="arabicPeriod"/>
            </a:pPr>
            <a:r>
              <a:rPr lang="en-US" b="1" dirty="0"/>
              <a:t>Severity of a Disease</a:t>
            </a:r>
            <a:r>
              <a:rPr lang="en-US" dirty="0"/>
              <a:t>: Mild, Moderate, Severe</a:t>
            </a:r>
          </a:p>
          <a:p>
            <a:endParaRPr lang="en-IE" dirty="0"/>
          </a:p>
        </p:txBody>
      </p:sp>
      <p:pic>
        <p:nvPicPr>
          <p:cNvPr id="5" name="Picture 4">
            <a:extLst>
              <a:ext uri="{FF2B5EF4-FFF2-40B4-BE49-F238E27FC236}">
                <a16:creationId xmlns:a16="http://schemas.microsoft.com/office/drawing/2014/main" id="{70963436-5D20-2AA3-9A01-61DF548742E0}"/>
              </a:ext>
            </a:extLst>
          </p:cNvPr>
          <p:cNvPicPr>
            <a:picLocks noChangeAspect="1"/>
          </p:cNvPicPr>
          <p:nvPr/>
        </p:nvPicPr>
        <p:blipFill>
          <a:blip r:embed="rId2"/>
          <a:stretch>
            <a:fillRect/>
          </a:stretch>
        </p:blipFill>
        <p:spPr>
          <a:xfrm>
            <a:off x="7018020" y="271325"/>
            <a:ext cx="3755126" cy="1393030"/>
          </a:xfrm>
          <a:prstGeom prst="rect">
            <a:avLst/>
          </a:prstGeom>
        </p:spPr>
      </p:pic>
      <p:sp>
        <p:nvSpPr>
          <p:cNvPr id="6" name="TextBox 5">
            <a:extLst>
              <a:ext uri="{FF2B5EF4-FFF2-40B4-BE49-F238E27FC236}">
                <a16:creationId xmlns:a16="http://schemas.microsoft.com/office/drawing/2014/main" id="{AFE916B2-6EC2-CE5E-4901-26ECADCF22EF}"/>
              </a:ext>
            </a:extLst>
          </p:cNvPr>
          <p:cNvSpPr txBox="1"/>
          <p:nvPr/>
        </p:nvSpPr>
        <p:spPr>
          <a:xfrm>
            <a:off x="8732520" y="1664355"/>
            <a:ext cx="2918460" cy="1477328"/>
          </a:xfrm>
          <a:prstGeom prst="rect">
            <a:avLst/>
          </a:prstGeom>
          <a:noFill/>
        </p:spPr>
        <p:txBody>
          <a:bodyPr wrap="square" rtlCol="0">
            <a:spAutoFit/>
          </a:bodyPr>
          <a:lstStyle/>
          <a:p>
            <a:pPr marL="285750" indent="-285750">
              <a:buFont typeface="Arial" panose="020B0604020202020204" pitchFamily="34" charset="0"/>
              <a:buChar char="•"/>
            </a:pPr>
            <a:r>
              <a:rPr lang="en-IE" dirty="0">
                <a:highlight>
                  <a:srgbClr val="FFFF00"/>
                </a:highlight>
              </a:rPr>
              <a:t>What is the difference between 4 star and 5 star</a:t>
            </a:r>
          </a:p>
          <a:p>
            <a:pPr marL="285750" indent="-285750">
              <a:buFont typeface="Arial" panose="020B0604020202020204" pitchFamily="34" charset="0"/>
              <a:buChar char="•"/>
            </a:pPr>
            <a:r>
              <a:rPr lang="en-IE" dirty="0">
                <a:highlight>
                  <a:srgbClr val="FFFF00"/>
                </a:highlight>
              </a:rPr>
              <a:t>The distance between 3 star and 4 star is different from 4 star and 5 star</a:t>
            </a:r>
          </a:p>
        </p:txBody>
      </p:sp>
    </p:spTree>
    <p:extLst>
      <p:ext uri="{BB962C8B-B14F-4D97-AF65-F5344CB8AC3E}">
        <p14:creationId xmlns:p14="http://schemas.microsoft.com/office/powerpoint/2010/main" val="22846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1512-AAEF-0580-C88F-7B18A7EC270D}"/>
              </a:ext>
            </a:extLst>
          </p:cNvPr>
          <p:cNvSpPr>
            <a:spLocks noGrp="1"/>
          </p:cNvSpPr>
          <p:nvPr>
            <p:ph type="title"/>
          </p:nvPr>
        </p:nvSpPr>
        <p:spPr/>
        <p:txBody>
          <a:bodyPr/>
          <a:lstStyle/>
          <a:p>
            <a:r>
              <a:rPr lang="en-IE" dirty="0"/>
              <a:t>Ordinal vs. Discrete</a:t>
            </a:r>
          </a:p>
        </p:txBody>
      </p:sp>
      <p:sp>
        <p:nvSpPr>
          <p:cNvPr id="3" name="Content Placeholder 2">
            <a:extLst>
              <a:ext uri="{FF2B5EF4-FFF2-40B4-BE49-F238E27FC236}">
                <a16:creationId xmlns:a16="http://schemas.microsoft.com/office/drawing/2014/main" id="{40DAA085-B19D-D4C6-8BEA-C1F65AD941D9}"/>
              </a:ext>
            </a:extLst>
          </p:cNvPr>
          <p:cNvSpPr>
            <a:spLocks noGrp="1"/>
          </p:cNvSpPr>
          <p:nvPr>
            <p:ph idx="1"/>
          </p:nvPr>
        </p:nvSpPr>
        <p:spPr>
          <a:xfrm>
            <a:off x="672160" y="1461190"/>
            <a:ext cx="8505186" cy="1467540"/>
          </a:xfrm>
        </p:spPr>
        <p:txBody>
          <a:bodyPr/>
          <a:lstStyle/>
          <a:p>
            <a:r>
              <a:rPr lang="en-US" dirty="0"/>
              <a:t>It's a frequent oversight to conflate ordinal and discrete data types. While both may appear to represent categories or levels, their underlying </a:t>
            </a:r>
            <a:r>
              <a:rPr lang="en-US" b="1" dirty="0">
                <a:effectLst/>
              </a:rPr>
              <a:t>mathematical properties differ significantly</a:t>
            </a:r>
            <a:r>
              <a:rPr lang="en-US" dirty="0"/>
              <a:t>, particularly in terms of defined intervals and permissible operations.</a:t>
            </a:r>
            <a:endParaRPr lang="en-IE" dirty="0"/>
          </a:p>
        </p:txBody>
      </p:sp>
      <p:sp>
        <p:nvSpPr>
          <p:cNvPr id="4" name="TextBox 3">
            <a:extLst>
              <a:ext uri="{FF2B5EF4-FFF2-40B4-BE49-F238E27FC236}">
                <a16:creationId xmlns:a16="http://schemas.microsoft.com/office/drawing/2014/main" id="{D221F049-BE5F-FB9B-ED83-62CF9928B254}"/>
              </a:ext>
            </a:extLst>
          </p:cNvPr>
          <p:cNvSpPr txBox="1"/>
          <p:nvPr/>
        </p:nvSpPr>
        <p:spPr>
          <a:xfrm>
            <a:off x="672161" y="2782957"/>
            <a:ext cx="403236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rolling a </a:t>
            </a:r>
            <a:r>
              <a:rPr lang="en-US" b="1" dirty="0">
                <a:effectLst/>
              </a:rPr>
              <a:t>standard six-sided dice</a:t>
            </a:r>
            <a:r>
              <a:rPr lang="en-US" dirty="0"/>
              <a:t>, the numbers 1 through 6 represent discrete data. Each value is a specific, countable number, and the intervals between values are fixed and equal. This allows for meaningful mathematical operations such as addition and averaging. For example, if you roll the dice five times and sum the results, you can calculate an average roll value, which has a clear interpretation because the distance between each number is consistent.</a:t>
            </a:r>
            <a:endParaRPr lang="en-IE" dirty="0"/>
          </a:p>
        </p:txBody>
      </p:sp>
      <p:sp>
        <p:nvSpPr>
          <p:cNvPr id="5" name="TextBox 4">
            <a:extLst>
              <a:ext uri="{FF2B5EF4-FFF2-40B4-BE49-F238E27FC236}">
                <a16:creationId xmlns:a16="http://schemas.microsoft.com/office/drawing/2014/main" id="{419DD041-BD25-9DAE-3B29-500130602AF1}"/>
              </a:ext>
            </a:extLst>
          </p:cNvPr>
          <p:cNvSpPr txBox="1"/>
          <p:nvPr/>
        </p:nvSpPr>
        <p:spPr>
          <a:xfrm>
            <a:off x="4658140" y="2769705"/>
            <a:ext cx="7189304" cy="397031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Now, consider skill levels in a video game, such as beginner, intermediate, and advanced. These skill levels are ordinal data, meaning they represent a specific order, but the intervals between them are not necessarily equal. The difference in skill between intermediate and advanced might be large, while the difference between beginner and intermediate could be small. As a result, applying quantitative operations like addition or averaging to skill levels doesn’t make sense. </a:t>
            </a:r>
            <a:br>
              <a:rPr lang="en-US" dirty="0"/>
            </a:br>
            <a:br>
              <a:rPr lang="en-US" dirty="0"/>
            </a:br>
            <a:r>
              <a:rPr lang="en-US" dirty="0"/>
              <a:t>For instance, if you want to achieve a skill ranking of 5 (perhaps representing an expert level), it does not equate to adding two players with skill rankings of 2 and 1. The concept of '2 + 1' in this context is meaningless because the intervals between skill levels are not fixed or consistent, and you can’t combine them in a straightforward mathematical way.</a:t>
            </a:r>
            <a:endParaRPr lang="en-IE" dirty="0"/>
          </a:p>
        </p:txBody>
      </p:sp>
    </p:spTree>
    <p:extLst>
      <p:ext uri="{BB962C8B-B14F-4D97-AF65-F5344CB8AC3E}">
        <p14:creationId xmlns:p14="http://schemas.microsoft.com/office/powerpoint/2010/main" val="2799214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C264-22D7-1200-AE23-5B1125EB4C88}"/>
              </a:ext>
            </a:extLst>
          </p:cNvPr>
          <p:cNvSpPr>
            <a:spLocks noGrp="1"/>
          </p:cNvSpPr>
          <p:nvPr>
            <p:ph type="title"/>
          </p:nvPr>
        </p:nvSpPr>
        <p:spPr/>
        <p:txBody>
          <a:bodyPr/>
          <a:lstStyle/>
          <a:p>
            <a:r>
              <a:rPr lang="en-IE" dirty="0"/>
              <a:t>Nominal Data</a:t>
            </a:r>
          </a:p>
        </p:txBody>
      </p:sp>
      <p:sp>
        <p:nvSpPr>
          <p:cNvPr id="3" name="Content Placeholder 2">
            <a:extLst>
              <a:ext uri="{FF2B5EF4-FFF2-40B4-BE49-F238E27FC236}">
                <a16:creationId xmlns:a16="http://schemas.microsoft.com/office/drawing/2014/main" id="{9DAC78FB-D8FB-916C-DBBD-F619A7767045}"/>
              </a:ext>
            </a:extLst>
          </p:cNvPr>
          <p:cNvSpPr>
            <a:spLocks noGrp="1"/>
          </p:cNvSpPr>
          <p:nvPr>
            <p:ph idx="1"/>
          </p:nvPr>
        </p:nvSpPr>
        <p:spPr>
          <a:xfrm>
            <a:off x="672159" y="1825624"/>
            <a:ext cx="10241005" cy="4555297"/>
          </a:xfrm>
          <a:solidFill>
            <a:schemeClr val="bg1"/>
          </a:solidFill>
        </p:spPr>
        <p:txBody>
          <a:bodyPr>
            <a:normAutofit fontScale="85000" lnSpcReduction="10000"/>
          </a:bodyPr>
          <a:lstStyle/>
          <a:p>
            <a:r>
              <a:rPr lang="en-US" dirty="0"/>
              <a:t>The name "nominal" originates from the Latin "nomen", meaning "name", which alludes to the key feature of this type of data: it is differentiated by naming or labelling. The categories within nominal data are distinct and cannot be arranged in a logical sequence.</a:t>
            </a:r>
          </a:p>
          <a:p>
            <a:pPr lvl="1"/>
            <a:r>
              <a:rPr lang="en-US" dirty="0"/>
              <a:t>Unlike quantitative or ordinal data, you </a:t>
            </a:r>
            <a:r>
              <a:rPr lang="en-US" b="1" dirty="0">
                <a:solidFill>
                  <a:srgbClr val="FF0000"/>
                </a:solidFill>
              </a:rPr>
              <a:t>cannot</a:t>
            </a:r>
            <a:r>
              <a:rPr lang="en-US" b="1" dirty="0"/>
              <a:t> perform mathematical operations on nominal data</a:t>
            </a:r>
            <a:r>
              <a:rPr lang="en-US" dirty="0"/>
              <a:t> - that is, it does not make sense to add, subtract, multiply or divide the categories. Furthermore, one cannot state that one category is greater than, less than, or equal to another. In other words, nominal data offers no basis for measuring the distance between different categories.</a:t>
            </a:r>
          </a:p>
          <a:p>
            <a:r>
              <a:rPr lang="en-US" dirty="0"/>
              <a:t>The emphasis with nominal data is purely on counting the number of samples per category. Nominal data can provide valuable information about the prevalence or frequency of categories within a data set. For instance, it can answer questions like "how many?" or "what proportion?" but not "how much more?" or "how much less?".</a:t>
            </a:r>
          </a:p>
          <a:p>
            <a:r>
              <a:rPr lang="en-IE" b="1" dirty="0"/>
              <a:t>Examples of nominal data include:</a:t>
            </a:r>
            <a:endParaRPr lang="en-IE" dirty="0"/>
          </a:p>
          <a:p>
            <a:pPr lvl="1"/>
            <a:r>
              <a:rPr lang="en-IE" b="1" dirty="0"/>
              <a:t>Animal species</a:t>
            </a:r>
            <a:r>
              <a:rPr lang="en-IE" dirty="0"/>
              <a:t> - e.g., 'dog', 'cat', 'mouse', 'bird', and 'fish', each species signifies a different category.</a:t>
            </a:r>
          </a:p>
          <a:p>
            <a:pPr lvl="1"/>
            <a:r>
              <a:rPr lang="en-IE" b="1" dirty="0"/>
              <a:t>Movie genres</a:t>
            </a:r>
            <a:r>
              <a:rPr lang="en-IE" dirty="0"/>
              <a:t> - e.g., 'horror', 'comedy', 'drama', and 'action', each genre forms a distinct category.</a:t>
            </a:r>
          </a:p>
          <a:p>
            <a:pPr lvl="1"/>
            <a:r>
              <a:rPr lang="en-IE" b="1" dirty="0"/>
              <a:t>Blood types</a:t>
            </a:r>
            <a:r>
              <a:rPr lang="en-IE" dirty="0"/>
              <a:t> - e.g., A, B, AB, and O, each blood type denotes a separate category.</a:t>
            </a:r>
            <a:endParaRPr lang="en-US" dirty="0"/>
          </a:p>
        </p:txBody>
      </p:sp>
    </p:spTree>
    <p:extLst>
      <p:ext uri="{BB962C8B-B14F-4D97-AF65-F5344CB8AC3E}">
        <p14:creationId xmlns:p14="http://schemas.microsoft.com/office/powerpoint/2010/main" val="1825394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8280-C35F-D894-E14A-A486AC3A7C6F}"/>
              </a:ext>
            </a:extLst>
          </p:cNvPr>
          <p:cNvSpPr>
            <a:spLocks noGrp="1"/>
          </p:cNvSpPr>
          <p:nvPr>
            <p:ph type="title"/>
          </p:nvPr>
        </p:nvSpPr>
        <p:spPr/>
        <p:txBody>
          <a:bodyPr/>
          <a:lstStyle/>
          <a:p>
            <a:r>
              <a:rPr lang="en-US" dirty="0"/>
              <a:t>Examples of Nominal Data:</a:t>
            </a:r>
            <a:endParaRPr lang="en-IE" dirty="0"/>
          </a:p>
        </p:txBody>
      </p:sp>
      <p:sp>
        <p:nvSpPr>
          <p:cNvPr id="3" name="Content Placeholder 2">
            <a:extLst>
              <a:ext uri="{FF2B5EF4-FFF2-40B4-BE49-F238E27FC236}">
                <a16:creationId xmlns:a16="http://schemas.microsoft.com/office/drawing/2014/main" id="{193953BA-9050-B83D-9A1E-AEAC97A604A8}"/>
              </a:ext>
            </a:extLst>
          </p:cNvPr>
          <p:cNvSpPr>
            <a:spLocks noGrp="1"/>
          </p:cNvSpPr>
          <p:nvPr>
            <p:ph idx="1"/>
          </p:nvPr>
        </p:nvSpPr>
        <p:spPr/>
        <p:txBody>
          <a:bodyPr/>
          <a:lstStyle/>
          <a:p>
            <a:r>
              <a:rPr lang="en-US" dirty="0"/>
              <a:t>In engineering and computer networking, certain data types may appear number but are actually categorical. </a:t>
            </a:r>
          </a:p>
          <a:p>
            <a:r>
              <a:rPr lang="en-US" dirty="0"/>
              <a:t>Examples include </a:t>
            </a:r>
          </a:p>
          <a:p>
            <a:pPr lvl="1"/>
            <a:r>
              <a:rPr lang="en-US" b="1" dirty="0"/>
              <a:t>Task IDs</a:t>
            </a:r>
            <a:r>
              <a:rPr lang="en-US" dirty="0"/>
              <a:t>, which are numerical but serve only for identification; </a:t>
            </a:r>
          </a:p>
          <a:p>
            <a:pPr lvl="1"/>
            <a:r>
              <a:rPr lang="en-US" b="1" dirty="0"/>
              <a:t>IP Addresses</a:t>
            </a:r>
            <a:r>
              <a:rPr lang="en-US" dirty="0"/>
              <a:t>, which are numerical labels for network devices but lack quantitative meaning; </a:t>
            </a:r>
          </a:p>
          <a:p>
            <a:pPr lvl="1"/>
            <a:r>
              <a:rPr lang="en-US" b="1" dirty="0"/>
              <a:t>Port Numbers</a:t>
            </a:r>
            <a:r>
              <a:rPr lang="en-US" dirty="0"/>
              <a:t>, which identify specific network processes but hold no mathematical significance.</a:t>
            </a:r>
            <a:endParaRPr lang="en-IE" dirty="0"/>
          </a:p>
        </p:txBody>
      </p:sp>
    </p:spTree>
    <p:extLst>
      <p:ext uri="{BB962C8B-B14F-4D97-AF65-F5344CB8AC3E}">
        <p14:creationId xmlns:p14="http://schemas.microsoft.com/office/powerpoint/2010/main" val="5440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FD1E2-23AB-D5A2-FA71-A6EB8F69150E}"/>
              </a:ext>
            </a:extLst>
          </p:cNvPr>
          <p:cNvSpPr>
            <a:spLocks noGrp="1"/>
          </p:cNvSpPr>
          <p:nvPr>
            <p:ph type="title"/>
          </p:nvPr>
        </p:nvSpPr>
        <p:spPr/>
        <p:txBody>
          <a:bodyPr/>
          <a:lstStyle/>
          <a:p>
            <a:r>
              <a:rPr lang="en-IE" dirty="0"/>
              <a:t>TOC</a:t>
            </a:r>
          </a:p>
        </p:txBody>
      </p:sp>
      <p:sp>
        <p:nvSpPr>
          <p:cNvPr id="5" name="Content Placeholder 4">
            <a:extLst>
              <a:ext uri="{FF2B5EF4-FFF2-40B4-BE49-F238E27FC236}">
                <a16:creationId xmlns:a16="http://schemas.microsoft.com/office/drawing/2014/main" id="{2DE281F1-8393-8336-3CD5-AC393790DC25}"/>
              </a:ext>
            </a:extLst>
          </p:cNvPr>
          <p:cNvSpPr>
            <a:spLocks noGrp="1"/>
          </p:cNvSpPr>
          <p:nvPr>
            <p:ph idx="1"/>
          </p:nvPr>
        </p:nvSpPr>
        <p:spPr/>
        <p:txBody>
          <a:bodyPr/>
          <a:lstStyle/>
          <a:p>
            <a:r>
              <a:rPr lang="en-GB" dirty="0"/>
              <a:t>Tabular Data and Graph Data</a:t>
            </a:r>
          </a:p>
          <a:p>
            <a:r>
              <a:rPr lang="en-IE" dirty="0"/>
              <a:t>Relationship in Data: </a:t>
            </a:r>
            <a:r>
              <a:rPr lang="en-GB" dirty="0"/>
              <a:t>Structured, Semi, and Unstructured Data</a:t>
            </a:r>
          </a:p>
          <a:p>
            <a:r>
              <a:rPr lang="en-GB" dirty="0"/>
              <a:t>Data Types: in a Data Science View</a:t>
            </a:r>
          </a:p>
          <a:p>
            <a:r>
              <a:rPr lang="en-IE" dirty="0"/>
              <a:t>Two Types of Tables</a:t>
            </a:r>
            <a:r>
              <a:rPr lang="en-GB" dirty="0"/>
              <a:t>: Long and Cross</a:t>
            </a:r>
          </a:p>
          <a:p>
            <a:endParaRPr lang="en-GB" dirty="0"/>
          </a:p>
        </p:txBody>
      </p:sp>
    </p:spTree>
    <p:extLst>
      <p:ext uri="{BB962C8B-B14F-4D97-AF65-F5344CB8AC3E}">
        <p14:creationId xmlns:p14="http://schemas.microsoft.com/office/powerpoint/2010/main" val="348718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9BB4C-3E0F-4C91-6C14-5CFC38644DE7}"/>
              </a:ext>
            </a:extLst>
          </p:cNvPr>
          <p:cNvSpPr>
            <a:spLocks noGrp="1"/>
          </p:cNvSpPr>
          <p:nvPr>
            <p:ph type="title"/>
          </p:nvPr>
        </p:nvSpPr>
        <p:spPr/>
        <p:txBody>
          <a:bodyPr/>
          <a:lstStyle/>
          <a:p>
            <a:r>
              <a:rPr lang="en-IE" b="1" dirty="0">
                <a:effectLst/>
              </a:rPr>
              <a:t>Nominal Data vs. Ordinal Data</a:t>
            </a:r>
            <a:br>
              <a:rPr lang="en-IE" b="1" dirty="0">
                <a:effectLst/>
              </a:rPr>
            </a:br>
            <a:r>
              <a:rPr lang="en-IE" b="1" dirty="0">
                <a:effectLst/>
              </a:rPr>
              <a:t>Affects the Visualization and Analysis</a:t>
            </a:r>
            <a:endParaRPr lang="en-IE" dirty="0"/>
          </a:p>
        </p:txBody>
      </p:sp>
      <p:pic>
        <p:nvPicPr>
          <p:cNvPr id="5" name="Content Placeholder 4">
            <a:extLst>
              <a:ext uri="{FF2B5EF4-FFF2-40B4-BE49-F238E27FC236}">
                <a16:creationId xmlns:a16="http://schemas.microsoft.com/office/drawing/2014/main" id="{AEB729D6-C59B-C5A8-AA2E-CF79D6827689}"/>
              </a:ext>
            </a:extLst>
          </p:cNvPr>
          <p:cNvPicPr>
            <a:picLocks noGrp="1" noChangeAspect="1"/>
          </p:cNvPicPr>
          <p:nvPr>
            <p:ph idx="1"/>
          </p:nvPr>
        </p:nvPicPr>
        <p:blipFill>
          <a:blip r:embed="rId2"/>
          <a:stretch>
            <a:fillRect/>
          </a:stretch>
        </p:blipFill>
        <p:spPr>
          <a:xfrm>
            <a:off x="789585" y="1825625"/>
            <a:ext cx="5465441" cy="2646033"/>
          </a:xfrm>
        </p:spPr>
      </p:pic>
      <p:sp>
        <p:nvSpPr>
          <p:cNvPr id="7" name="TextBox 6">
            <a:extLst>
              <a:ext uri="{FF2B5EF4-FFF2-40B4-BE49-F238E27FC236}">
                <a16:creationId xmlns:a16="http://schemas.microsoft.com/office/drawing/2014/main" id="{A4FFE097-48B0-6154-9A71-2B8357BED8E1}"/>
              </a:ext>
            </a:extLst>
          </p:cNvPr>
          <p:cNvSpPr txBox="1"/>
          <p:nvPr/>
        </p:nvSpPr>
        <p:spPr>
          <a:xfrm>
            <a:off x="8123437" y="280549"/>
            <a:ext cx="3893488" cy="1477328"/>
          </a:xfrm>
          <a:prstGeom prst="rect">
            <a:avLst/>
          </a:prstGeom>
          <a:solidFill>
            <a:schemeClr val="bg1"/>
          </a:solidFill>
        </p:spPr>
        <p:txBody>
          <a:bodyPr wrap="square">
            <a:spAutoFit/>
          </a:bodyPr>
          <a:lstStyle/>
          <a:p>
            <a:r>
              <a:rPr lang="en-US" dirty="0"/>
              <a:t>For example, unlike ordinal data that can be compared in a single direction along its ordered scale, nominal data requires pairwise comparisons across all categories.</a:t>
            </a:r>
            <a:endParaRPr lang="en-IE" dirty="0"/>
          </a:p>
        </p:txBody>
      </p:sp>
      <p:pic>
        <p:nvPicPr>
          <p:cNvPr id="9" name="Picture 8">
            <a:extLst>
              <a:ext uri="{FF2B5EF4-FFF2-40B4-BE49-F238E27FC236}">
                <a16:creationId xmlns:a16="http://schemas.microsoft.com/office/drawing/2014/main" id="{3D68C75E-5747-5A16-BD5E-BF1A17FE1C31}"/>
              </a:ext>
            </a:extLst>
          </p:cNvPr>
          <p:cNvPicPr>
            <a:picLocks noChangeAspect="1"/>
          </p:cNvPicPr>
          <p:nvPr/>
        </p:nvPicPr>
        <p:blipFill>
          <a:blip r:embed="rId3"/>
          <a:stretch>
            <a:fillRect/>
          </a:stretch>
        </p:blipFill>
        <p:spPr>
          <a:xfrm>
            <a:off x="6337766" y="1997631"/>
            <a:ext cx="5679159" cy="2302020"/>
          </a:xfrm>
          <a:prstGeom prst="rect">
            <a:avLst/>
          </a:prstGeom>
        </p:spPr>
      </p:pic>
      <p:cxnSp>
        <p:nvCxnSpPr>
          <p:cNvPr id="11" name="Straight Arrow Connector 10">
            <a:extLst>
              <a:ext uri="{FF2B5EF4-FFF2-40B4-BE49-F238E27FC236}">
                <a16:creationId xmlns:a16="http://schemas.microsoft.com/office/drawing/2014/main" id="{7F705F73-6C9C-38BB-3ADE-88CC395BD151}"/>
              </a:ext>
            </a:extLst>
          </p:cNvPr>
          <p:cNvCxnSpPr>
            <a:cxnSpLocks/>
          </p:cNvCxnSpPr>
          <p:nvPr/>
        </p:nvCxnSpPr>
        <p:spPr>
          <a:xfrm flipV="1">
            <a:off x="3737113" y="4125467"/>
            <a:ext cx="0" cy="768626"/>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A77DEB-3137-F65F-11DD-CEAECFAE4CA0}"/>
              </a:ext>
            </a:extLst>
          </p:cNvPr>
          <p:cNvSpPr txBox="1"/>
          <p:nvPr/>
        </p:nvSpPr>
        <p:spPr>
          <a:xfrm>
            <a:off x="3343062" y="4847710"/>
            <a:ext cx="788101" cy="369332"/>
          </a:xfrm>
          <a:prstGeom prst="rect">
            <a:avLst/>
          </a:prstGeom>
          <a:noFill/>
        </p:spPr>
        <p:txBody>
          <a:bodyPr wrap="none" rtlCol="0">
            <a:spAutoFit/>
          </a:bodyPr>
          <a:lstStyle/>
          <a:p>
            <a:r>
              <a:rPr lang="en-IE" dirty="0"/>
              <a:t>sorted</a:t>
            </a:r>
          </a:p>
        </p:txBody>
      </p:sp>
      <p:cxnSp>
        <p:nvCxnSpPr>
          <p:cNvPr id="14" name="Straight Arrow Connector 13">
            <a:extLst>
              <a:ext uri="{FF2B5EF4-FFF2-40B4-BE49-F238E27FC236}">
                <a16:creationId xmlns:a16="http://schemas.microsoft.com/office/drawing/2014/main" id="{421782FA-D8A2-0694-7F61-7BF89DDF402F}"/>
              </a:ext>
            </a:extLst>
          </p:cNvPr>
          <p:cNvCxnSpPr>
            <a:cxnSpLocks/>
            <a:stCxn id="15" idx="0"/>
          </p:cNvCxnSpPr>
          <p:nvPr/>
        </p:nvCxnSpPr>
        <p:spPr>
          <a:xfrm flipV="1">
            <a:off x="988497" y="4148520"/>
            <a:ext cx="0" cy="722243"/>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DA483E-0890-5B4E-89FD-A8659AB776C5}"/>
              </a:ext>
            </a:extLst>
          </p:cNvPr>
          <p:cNvSpPr txBox="1"/>
          <p:nvPr/>
        </p:nvSpPr>
        <p:spPr>
          <a:xfrm>
            <a:off x="434210" y="4870763"/>
            <a:ext cx="1108573" cy="369332"/>
          </a:xfrm>
          <a:prstGeom prst="rect">
            <a:avLst/>
          </a:prstGeom>
          <a:noFill/>
        </p:spPr>
        <p:txBody>
          <a:bodyPr wrap="none" rtlCol="0">
            <a:spAutoFit/>
          </a:bodyPr>
          <a:lstStyle/>
          <a:p>
            <a:r>
              <a:rPr lang="en-IE" dirty="0"/>
              <a:t>Any order</a:t>
            </a:r>
          </a:p>
        </p:txBody>
      </p:sp>
      <p:cxnSp>
        <p:nvCxnSpPr>
          <p:cNvPr id="22" name="Straight Arrow Connector 21">
            <a:extLst>
              <a:ext uri="{FF2B5EF4-FFF2-40B4-BE49-F238E27FC236}">
                <a16:creationId xmlns:a16="http://schemas.microsoft.com/office/drawing/2014/main" id="{450F63C1-49A1-18AD-5D0F-82227C697D83}"/>
              </a:ext>
            </a:extLst>
          </p:cNvPr>
          <p:cNvCxnSpPr>
            <a:cxnSpLocks/>
          </p:cNvCxnSpPr>
          <p:nvPr/>
        </p:nvCxnSpPr>
        <p:spPr>
          <a:xfrm flipV="1">
            <a:off x="9322904" y="3911042"/>
            <a:ext cx="0" cy="768626"/>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F52150-EAC9-F2CD-E01C-38B34EC64AD0}"/>
              </a:ext>
            </a:extLst>
          </p:cNvPr>
          <p:cNvSpPr txBox="1"/>
          <p:nvPr/>
        </p:nvSpPr>
        <p:spPr>
          <a:xfrm>
            <a:off x="8928853" y="4633285"/>
            <a:ext cx="788101" cy="369332"/>
          </a:xfrm>
          <a:prstGeom prst="rect">
            <a:avLst/>
          </a:prstGeom>
          <a:solidFill>
            <a:schemeClr val="bg1"/>
          </a:solidFill>
        </p:spPr>
        <p:txBody>
          <a:bodyPr wrap="none" rtlCol="0">
            <a:spAutoFit/>
          </a:bodyPr>
          <a:lstStyle/>
          <a:p>
            <a:r>
              <a:rPr lang="en-IE" dirty="0"/>
              <a:t>sorted</a:t>
            </a:r>
          </a:p>
        </p:txBody>
      </p:sp>
      <p:cxnSp>
        <p:nvCxnSpPr>
          <p:cNvPr id="24" name="Straight Arrow Connector 23">
            <a:extLst>
              <a:ext uri="{FF2B5EF4-FFF2-40B4-BE49-F238E27FC236}">
                <a16:creationId xmlns:a16="http://schemas.microsoft.com/office/drawing/2014/main" id="{1E9036C5-21FE-0920-B112-CFDD513B8CFB}"/>
              </a:ext>
            </a:extLst>
          </p:cNvPr>
          <p:cNvCxnSpPr>
            <a:cxnSpLocks/>
            <a:stCxn id="25" idx="0"/>
          </p:cNvCxnSpPr>
          <p:nvPr/>
        </p:nvCxnSpPr>
        <p:spPr>
          <a:xfrm flipV="1">
            <a:off x="6574288" y="3934095"/>
            <a:ext cx="0" cy="722243"/>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B1B3766-EAA2-2CD7-42EE-EE0D70CDA5A4}"/>
              </a:ext>
            </a:extLst>
          </p:cNvPr>
          <p:cNvSpPr txBox="1"/>
          <p:nvPr/>
        </p:nvSpPr>
        <p:spPr>
          <a:xfrm>
            <a:off x="6020001" y="4656338"/>
            <a:ext cx="1108573" cy="369332"/>
          </a:xfrm>
          <a:prstGeom prst="rect">
            <a:avLst/>
          </a:prstGeom>
          <a:noFill/>
        </p:spPr>
        <p:txBody>
          <a:bodyPr wrap="none" rtlCol="0">
            <a:spAutoFit/>
          </a:bodyPr>
          <a:lstStyle/>
          <a:p>
            <a:r>
              <a:rPr lang="en-IE" dirty="0"/>
              <a:t>Any order</a:t>
            </a:r>
          </a:p>
        </p:txBody>
      </p:sp>
      <p:sp>
        <p:nvSpPr>
          <p:cNvPr id="27" name="TextBox 26">
            <a:extLst>
              <a:ext uri="{FF2B5EF4-FFF2-40B4-BE49-F238E27FC236}">
                <a16:creationId xmlns:a16="http://schemas.microsoft.com/office/drawing/2014/main" id="{BB7A740E-4A30-F908-9073-A955DA1F7418}"/>
              </a:ext>
            </a:extLst>
          </p:cNvPr>
          <p:cNvSpPr txBox="1"/>
          <p:nvPr/>
        </p:nvSpPr>
        <p:spPr>
          <a:xfrm>
            <a:off x="828261" y="5278069"/>
            <a:ext cx="8733182" cy="923330"/>
          </a:xfrm>
          <a:prstGeom prst="rect">
            <a:avLst/>
          </a:prstGeom>
          <a:noFill/>
        </p:spPr>
        <p:txBody>
          <a:bodyPr wrap="square">
            <a:spAutoFit/>
          </a:bodyPr>
          <a:lstStyle/>
          <a:p>
            <a:r>
              <a:rPr lang="en-US" dirty="0">
                <a:highlight>
                  <a:srgbClr val="FFFF00"/>
                </a:highlight>
              </a:rPr>
              <a:t>For visualization, the categorical data, when being arranged in an axis, the categories can be of any order. However, for ordinal data, the ordinal data are usually arranged in a given order which is consistent to the semantic order of the ordinal data. </a:t>
            </a:r>
            <a:endParaRPr lang="en-IE" dirty="0">
              <a:highlight>
                <a:srgbClr val="FFFF00"/>
              </a:highlight>
            </a:endParaRPr>
          </a:p>
        </p:txBody>
      </p:sp>
    </p:spTree>
    <p:extLst>
      <p:ext uri="{BB962C8B-B14F-4D97-AF65-F5344CB8AC3E}">
        <p14:creationId xmlns:p14="http://schemas.microsoft.com/office/powerpoint/2010/main" val="176454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EB1-018C-FB70-C6CB-9D8F160E2F24}"/>
              </a:ext>
            </a:extLst>
          </p:cNvPr>
          <p:cNvSpPr>
            <a:spLocks noGrp="1"/>
          </p:cNvSpPr>
          <p:nvPr>
            <p:ph type="title"/>
          </p:nvPr>
        </p:nvSpPr>
        <p:spPr/>
        <p:txBody>
          <a:bodyPr/>
          <a:lstStyle/>
          <a:p>
            <a:r>
              <a:rPr lang="en-IE" dirty="0"/>
              <a:t>Binary Data – Nominal Or Quantitative</a:t>
            </a:r>
          </a:p>
        </p:txBody>
      </p:sp>
      <p:sp>
        <p:nvSpPr>
          <p:cNvPr id="3" name="Content Placeholder 2">
            <a:extLst>
              <a:ext uri="{FF2B5EF4-FFF2-40B4-BE49-F238E27FC236}">
                <a16:creationId xmlns:a16="http://schemas.microsoft.com/office/drawing/2014/main" id="{63BE4E7A-5E30-C7D3-517E-FDB80349A61D}"/>
              </a:ext>
            </a:extLst>
          </p:cNvPr>
          <p:cNvSpPr>
            <a:spLocks noGrp="1"/>
          </p:cNvSpPr>
          <p:nvPr>
            <p:ph idx="1"/>
          </p:nvPr>
        </p:nvSpPr>
        <p:spPr/>
        <p:txBody>
          <a:bodyPr>
            <a:normAutofit lnSpcReduction="10000"/>
          </a:bodyPr>
          <a:lstStyle/>
          <a:p>
            <a:r>
              <a:rPr lang="en-US" dirty="0"/>
              <a:t>Binary data is a unique data type with only two distinct categories, much like a simple "yes or no" question. It can be either </a:t>
            </a:r>
            <a:r>
              <a:rPr lang="en-US" b="1" dirty="0"/>
              <a:t>nominal</a:t>
            </a:r>
            <a:r>
              <a:rPr lang="en-US" dirty="0"/>
              <a:t> or </a:t>
            </a:r>
            <a:r>
              <a:rPr lang="en-US" b="1" dirty="0"/>
              <a:t>quantitative</a:t>
            </a:r>
            <a:r>
              <a:rPr lang="en-US" dirty="0"/>
              <a:t>, depending on the context. Here are two examples:</a:t>
            </a:r>
          </a:p>
          <a:p>
            <a:pPr lvl="1"/>
            <a:r>
              <a:rPr lang="en-US" dirty="0"/>
              <a:t>In the question "</a:t>
            </a:r>
            <a:r>
              <a:rPr lang="en-US" b="1" i="1" dirty="0"/>
              <a:t>Is this cat calico or not?</a:t>
            </a:r>
            <a:r>
              <a:rPr lang="en-US" dirty="0"/>
              <a:t> ", the answer is binary but purely </a:t>
            </a:r>
            <a:r>
              <a:rPr lang="en-US" b="1" dirty="0"/>
              <a:t>nominal</a:t>
            </a:r>
            <a:r>
              <a:rPr lang="en-US" dirty="0"/>
              <a:t>—the categories (calico and non-calico) have no inherent order or value.</a:t>
            </a:r>
          </a:p>
          <a:p>
            <a:pPr lvl="1"/>
            <a:r>
              <a:rPr lang="en-US" dirty="0"/>
              <a:t>Conversely, if you ask, </a:t>
            </a:r>
            <a:r>
              <a:rPr lang="en-US" i="1" dirty="0"/>
              <a:t>"Can this cat climb a tree?"</a:t>
            </a:r>
            <a:r>
              <a:rPr lang="en-US" dirty="0"/>
              <a:t>, the response is still binary (yes or no), but it implies a </a:t>
            </a:r>
            <a:r>
              <a:rPr lang="en-US" b="1" dirty="0"/>
              <a:t>quantitative</a:t>
            </a:r>
            <a:r>
              <a:rPr lang="en-US" dirty="0"/>
              <a:t> aspect, where being able to climb could be seen as a higher capability than not climbing. </a:t>
            </a:r>
          </a:p>
          <a:p>
            <a:pPr lvl="2"/>
            <a:r>
              <a:rPr lang="en-US" dirty="0"/>
              <a:t>In such cases, binary data could be considered ordinal or quantitative, and you could, for example, compare the average climbing ability between different groups of cats.</a:t>
            </a:r>
          </a:p>
          <a:p>
            <a:endParaRPr lang="en-IE" dirty="0"/>
          </a:p>
        </p:txBody>
      </p:sp>
    </p:spTree>
    <p:extLst>
      <p:ext uri="{BB962C8B-B14F-4D97-AF65-F5344CB8AC3E}">
        <p14:creationId xmlns:p14="http://schemas.microsoft.com/office/powerpoint/2010/main" val="868053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98AC-7226-1EBC-CCAB-23F5390B4401}"/>
              </a:ext>
            </a:extLst>
          </p:cNvPr>
          <p:cNvSpPr>
            <a:spLocks noGrp="1"/>
          </p:cNvSpPr>
          <p:nvPr>
            <p:ph type="title"/>
          </p:nvPr>
        </p:nvSpPr>
        <p:spPr/>
        <p:txBody>
          <a:bodyPr/>
          <a:lstStyle/>
          <a:p>
            <a:r>
              <a:rPr lang="en-IE" dirty="0"/>
              <a:t>Converting Nominal Binary Data to Quantitative</a:t>
            </a:r>
          </a:p>
        </p:txBody>
      </p:sp>
      <p:sp>
        <p:nvSpPr>
          <p:cNvPr id="3" name="Content Placeholder 2">
            <a:extLst>
              <a:ext uri="{FF2B5EF4-FFF2-40B4-BE49-F238E27FC236}">
                <a16:creationId xmlns:a16="http://schemas.microsoft.com/office/drawing/2014/main" id="{D086C17A-E799-3A57-FDF4-88A42C578CFD}"/>
              </a:ext>
            </a:extLst>
          </p:cNvPr>
          <p:cNvSpPr>
            <a:spLocks noGrp="1"/>
          </p:cNvSpPr>
          <p:nvPr>
            <p:ph idx="1"/>
          </p:nvPr>
        </p:nvSpPr>
        <p:spPr>
          <a:xfrm>
            <a:off x="672160" y="1825625"/>
            <a:ext cx="8505186" cy="2315679"/>
          </a:xfrm>
        </p:spPr>
        <p:txBody>
          <a:bodyPr>
            <a:normAutofit fontScale="92500" lnSpcReduction="20000"/>
          </a:bodyPr>
          <a:lstStyle/>
          <a:p>
            <a:r>
              <a:rPr lang="en-US" dirty="0"/>
              <a:t>To utilize nominal binary data in statistical models, we often use **one-hot encoding** or create **dummy variables**. This method transforms categorical binary data into numeric form.</a:t>
            </a:r>
          </a:p>
          <a:p>
            <a:r>
              <a:rPr lang="en-US" b="1" dirty="0"/>
              <a:t>**Example:** </a:t>
            </a:r>
            <a:r>
              <a:rPr lang="en-US" dirty="0"/>
              <a:t>Consider a dataset of car colors: Red, Green, and Blue. Using dummy variables, we create two binary columns: `</a:t>
            </a:r>
            <a:r>
              <a:rPr lang="en-US" dirty="0" err="1"/>
              <a:t>is_red</a:t>
            </a:r>
            <a:r>
              <a:rPr lang="en-US" dirty="0"/>
              <a:t>` and `</a:t>
            </a:r>
            <a:r>
              <a:rPr lang="en-US" dirty="0" err="1"/>
              <a:t>is_green</a:t>
            </a:r>
            <a:r>
              <a:rPr lang="en-US" dirty="0"/>
              <a:t>`. If a car is red, `</a:t>
            </a:r>
            <a:r>
              <a:rPr lang="en-US" dirty="0" err="1"/>
              <a:t>is_red</a:t>
            </a:r>
            <a:r>
              <a:rPr lang="en-US" dirty="0"/>
              <a:t> = 1` and `</a:t>
            </a:r>
            <a:r>
              <a:rPr lang="en-US" dirty="0" err="1"/>
              <a:t>is_green</a:t>
            </a:r>
            <a:r>
              <a:rPr lang="en-US" dirty="0"/>
              <a:t> = 0`; if it's green, `</a:t>
            </a:r>
            <a:r>
              <a:rPr lang="en-US" dirty="0" err="1"/>
              <a:t>is_green</a:t>
            </a:r>
            <a:r>
              <a:rPr lang="en-US" dirty="0"/>
              <a:t> = 1` and `</a:t>
            </a:r>
            <a:r>
              <a:rPr lang="en-US" dirty="0" err="1"/>
              <a:t>is_red</a:t>
            </a:r>
            <a:r>
              <a:rPr lang="en-US" dirty="0"/>
              <a:t> = 0`. A blue car, as the reference category, would have both `</a:t>
            </a:r>
            <a:r>
              <a:rPr lang="en-US" dirty="0" err="1"/>
              <a:t>is_red</a:t>
            </a:r>
            <a:r>
              <a:rPr lang="en-US" dirty="0"/>
              <a:t> = 0` and `</a:t>
            </a:r>
            <a:r>
              <a:rPr lang="en-US" dirty="0" err="1"/>
              <a:t>is_green</a:t>
            </a:r>
            <a:r>
              <a:rPr lang="en-US" dirty="0"/>
              <a:t> = 0`. This allows the nominal color data to be used in models requiring numeric inputs. The resulting dataset might look like this:</a:t>
            </a:r>
            <a:endParaRPr lang="en-IE" dirty="0"/>
          </a:p>
        </p:txBody>
      </p:sp>
      <p:pic>
        <p:nvPicPr>
          <p:cNvPr id="6" name="Picture 5">
            <a:extLst>
              <a:ext uri="{FF2B5EF4-FFF2-40B4-BE49-F238E27FC236}">
                <a16:creationId xmlns:a16="http://schemas.microsoft.com/office/drawing/2014/main" id="{D398DED7-B095-0C0F-84B5-2317F6DD9E1E}"/>
              </a:ext>
            </a:extLst>
          </p:cNvPr>
          <p:cNvPicPr>
            <a:picLocks noChangeAspect="1"/>
          </p:cNvPicPr>
          <p:nvPr/>
        </p:nvPicPr>
        <p:blipFill>
          <a:blip r:embed="rId2"/>
          <a:stretch>
            <a:fillRect/>
          </a:stretch>
        </p:blipFill>
        <p:spPr>
          <a:xfrm>
            <a:off x="815007" y="4296957"/>
            <a:ext cx="7185659" cy="2315679"/>
          </a:xfrm>
          <a:prstGeom prst="rect">
            <a:avLst/>
          </a:prstGeom>
        </p:spPr>
      </p:pic>
      <p:sp>
        <p:nvSpPr>
          <p:cNvPr id="8" name="TextBox 7">
            <a:extLst>
              <a:ext uri="{FF2B5EF4-FFF2-40B4-BE49-F238E27FC236}">
                <a16:creationId xmlns:a16="http://schemas.microsoft.com/office/drawing/2014/main" id="{194D609A-FA50-FC7D-17F7-0E95DC55FDCE}"/>
              </a:ext>
            </a:extLst>
          </p:cNvPr>
          <p:cNvSpPr txBox="1"/>
          <p:nvPr/>
        </p:nvSpPr>
        <p:spPr>
          <a:xfrm>
            <a:off x="8156713" y="4519703"/>
            <a:ext cx="3313044" cy="1477328"/>
          </a:xfrm>
          <a:prstGeom prst="rect">
            <a:avLst/>
          </a:prstGeom>
          <a:noFill/>
        </p:spPr>
        <p:txBody>
          <a:bodyPr wrap="square">
            <a:spAutoFit/>
          </a:bodyPr>
          <a:lstStyle/>
          <a:p>
            <a:r>
              <a:rPr lang="en-US" dirty="0">
                <a:highlight>
                  <a:srgbClr val="FFFF00"/>
                </a:highlight>
              </a:rPr>
              <a:t>By encoding nominal binary data this way, it becomes usable for various quantitative analyses while maintaining the integrity of the original categories.</a:t>
            </a:r>
            <a:endParaRPr lang="en-IE" dirty="0">
              <a:highlight>
                <a:srgbClr val="FFFF00"/>
              </a:highlight>
            </a:endParaRPr>
          </a:p>
        </p:txBody>
      </p:sp>
    </p:spTree>
    <p:extLst>
      <p:ext uri="{BB962C8B-B14F-4D97-AF65-F5344CB8AC3E}">
        <p14:creationId xmlns:p14="http://schemas.microsoft.com/office/powerpoint/2010/main" val="4103484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1C5618-0B05-F1A3-3FFC-A4682EE8B130}"/>
              </a:ext>
            </a:extLst>
          </p:cNvPr>
          <p:cNvSpPr>
            <a:spLocks noGrp="1"/>
          </p:cNvSpPr>
          <p:nvPr>
            <p:ph type="ctrTitle"/>
          </p:nvPr>
        </p:nvSpPr>
        <p:spPr/>
        <p:txBody>
          <a:bodyPr/>
          <a:lstStyle/>
          <a:p>
            <a:r>
              <a:rPr lang="en-IE" dirty="0"/>
              <a:t>Two Types of Tables</a:t>
            </a:r>
          </a:p>
        </p:txBody>
      </p:sp>
      <p:sp>
        <p:nvSpPr>
          <p:cNvPr id="5" name="Subtitle 4">
            <a:extLst>
              <a:ext uri="{FF2B5EF4-FFF2-40B4-BE49-F238E27FC236}">
                <a16:creationId xmlns:a16="http://schemas.microsoft.com/office/drawing/2014/main" id="{93DA1201-A1B8-47E4-98E5-F36B2E0AA204}"/>
              </a:ext>
            </a:extLst>
          </p:cNvPr>
          <p:cNvSpPr>
            <a:spLocks noGrp="1"/>
          </p:cNvSpPr>
          <p:nvPr>
            <p:ph type="subTitle" idx="1"/>
          </p:nvPr>
        </p:nvSpPr>
        <p:spPr/>
        <p:txBody>
          <a:bodyPr>
            <a:normAutofit fontScale="85000" lnSpcReduction="10000"/>
          </a:bodyPr>
          <a:lstStyle/>
          <a:p>
            <a:r>
              <a:rPr lang="en-US" dirty="0"/>
              <a:t>In data analytics, two primary table formats are commonly used to organize and analyze data: </a:t>
            </a:r>
          </a:p>
          <a:p>
            <a:r>
              <a:rPr lang="en-US" b="1" dirty="0">
                <a:effectLst/>
              </a:rPr>
              <a:t>long format</a:t>
            </a:r>
            <a:r>
              <a:rPr lang="en-US" dirty="0"/>
              <a:t> and </a:t>
            </a:r>
            <a:r>
              <a:rPr lang="en-US" b="1" dirty="0">
                <a:effectLst/>
              </a:rPr>
              <a:t>wide format</a:t>
            </a:r>
            <a:r>
              <a:rPr lang="en-US" dirty="0"/>
              <a:t>. Understanding these formats is crucial as each serves different purposes and is suited for various types of analysis.</a:t>
            </a:r>
            <a:endParaRPr lang="en-IE" dirty="0"/>
          </a:p>
        </p:txBody>
      </p:sp>
    </p:spTree>
    <p:extLst>
      <p:ext uri="{BB962C8B-B14F-4D97-AF65-F5344CB8AC3E}">
        <p14:creationId xmlns:p14="http://schemas.microsoft.com/office/powerpoint/2010/main" val="2592138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AF6D8-2BA3-1473-7C54-D5EE8ACACE94}"/>
              </a:ext>
            </a:extLst>
          </p:cNvPr>
          <p:cNvSpPr>
            <a:spLocks noGrp="1"/>
          </p:cNvSpPr>
          <p:nvPr>
            <p:ph type="title"/>
          </p:nvPr>
        </p:nvSpPr>
        <p:spPr/>
        <p:txBody>
          <a:bodyPr/>
          <a:lstStyle/>
          <a:p>
            <a:r>
              <a:rPr lang="en-US" dirty="0"/>
              <a:t>Wide Form Table</a:t>
            </a:r>
            <a:endParaRPr lang="en-IE" dirty="0"/>
          </a:p>
        </p:txBody>
      </p:sp>
      <p:sp>
        <p:nvSpPr>
          <p:cNvPr id="3" name="Content Placeholder 2">
            <a:extLst>
              <a:ext uri="{FF2B5EF4-FFF2-40B4-BE49-F238E27FC236}">
                <a16:creationId xmlns:a16="http://schemas.microsoft.com/office/drawing/2014/main" id="{D4719A61-9343-6F6F-E9DA-8290D64F01A6}"/>
              </a:ext>
            </a:extLst>
          </p:cNvPr>
          <p:cNvSpPr>
            <a:spLocks noGrp="1"/>
          </p:cNvSpPr>
          <p:nvPr>
            <p:ph idx="1"/>
          </p:nvPr>
        </p:nvSpPr>
        <p:spPr/>
        <p:txBody>
          <a:bodyPr/>
          <a:lstStyle/>
          <a:p>
            <a:r>
              <a:rPr lang="en-US" dirty="0"/>
              <a:t>A wide format table, is structured such that each row represents a single observation or instance of data, and each column represents a distinct variable or attribute of this instance. This format is highly versatile and is often used for raw data where each row corresponds to a specific record or event.</a:t>
            </a:r>
          </a:p>
          <a:p>
            <a:r>
              <a:rPr lang="en-US" dirty="0"/>
              <a:t>Here is a typical example of a wide-form table:</a:t>
            </a:r>
            <a:endParaRPr lang="en-IE" dirty="0"/>
          </a:p>
        </p:txBody>
      </p:sp>
      <p:pic>
        <p:nvPicPr>
          <p:cNvPr id="5" name="Picture 4">
            <a:extLst>
              <a:ext uri="{FF2B5EF4-FFF2-40B4-BE49-F238E27FC236}">
                <a16:creationId xmlns:a16="http://schemas.microsoft.com/office/drawing/2014/main" id="{D09BE4D5-5831-A809-E10C-03C587F9E747}"/>
              </a:ext>
            </a:extLst>
          </p:cNvPr>
          <p:cNvPicPr>
            <a:picLocks noChangeAspect="1"/>
          </p:cNvPicPr>
          <p:nvPr/>
        </p:nvPicPr>
        <p:blipFill>
          <a:blip r:embed="rId2"/>
          <a:stretch>
            <a:fillRect/>
          </a:stretch>
        </p:blipFill>
        <p:spPr>
          <a:xfrm>
            <a:off x="602974" y="4008837"/>
            <a:ext cx="8505186" cy="2675279"/>
          </a:xfrm>
          <a:prstGeom prst="rect">
            <a:avLst/>
          </a:prstGeom>
        </p:spPr>
      </p:pic>
      <p:sp>
        <p:nvSpPr>
          <p:cNvPr id="7" name="TextBox 6">
            <a:extLst>
              <a:ext uri="{FF2B5EF4-FFF2-40B4-BE49-F238E27FC236}">
                <a16:creationId xmlns:a16="http://schemas.microsoft.com/office/drawing/2014/main" id="{AC7CC564-980A-3EDB-A8CA-D9629164BFA1}"/>
              </a:ext>
            </a:extLst>
          </p:cNvPr>
          <p:cNvSpPr txBox="1"/>
          <p:nvPr/>
        </p:nvSpPr>
        <p:spPr>
          <a:xfrm>
            <a:off x="9246532" y="4221903"/>
            <a:ext cx="2822498" cy="2462213"/>
          </a:xfrm>
          <a:prstGeom prst="rect">
            <a:avLst/>
          </a:prstGeom>
          <a:solidFill>
            <a:schemeClr val="bg1"/>
          </a:solidFill>
        </p:spPr>
        <p:txBody>
          <a:bodyPr wrap="square">
            <a:spAutoFit/>
          </a:bodyPr>
          <a:lstStyle/>
          <a:p>
            <a:r>
              <a:rPr lang="en-US" sz="1400" dirty="0">
                <a:highlight>
                  <a:srgbClr val="FFFF00"/>
                </a:highlight>
              </a:rPr>
              <a:t>For example, in a dataset containing information on second-hand car sales, each row might represent a single car, with columns for attributes such as "Make," "Model," "Year," "Price," and "Mileage." </a:t>
            </a:r>
          </a:p>
          <a:p>
            <a:r>
              <a:rPr lang="en-US" sz="1400" dirty="0">
                <a:highlight>
                  <a:srgbClr val="FFFF00"/>
                </a:highlight>
              </a:rPr>
              <a:t>This format is ideal for performing </a:t>
            </a:r>
            <a:r>
              <a:rPr lang="en-US" sz="1400" dirty="0">
                <a:solidFill>
                  <a:srgbClr val="FF0000"/>
                </a:solidFill>
                <a:highlight>
                  <a:srgbClr val="FFFF00"/>
                </a:highlight>
              </a:rPr>
              <a:t>data transformations, filtering</a:t>
            </a:r>
            <a:r>
              <a:rPr lang="en-US" sz="1400" dirty="0">
                <a:highlight>
                  <a:srgbClr val="FFFF00"/>
                </a:highlight>
              </a:rPr>
              <a:t>, and other types of data manipulation, as it preserves the granularity of each individual observation.</a:t>
            </a:r>
            <a:endParaRPr lang="en-IE" sz="1400" dirty="0">
              <a:highlight>
                <a:srgbClr val="FFFF00"/>
              </a:highlight>
            </a:endParaRPr>
          </a:p>
        </p:txBody>
      </p:sp>
      <p:cxnSp>
        <p:nvCxnSpPr>
          <p:cNvPr id="9" name="Straight Arrow Connector 8">
            <a:extLst>
              <a:ext uri="{FF2B5EF4-FFF2-40B4-BE49-F238E27FC236}">
                <a16:creationId xmlns:a16="http://schemas.microsoft.com/office/drawing/2014/main" id="{7A82B5D3-CEC5-8051-013E-B2C83A6473BD}"/>
              </a:ext>
            </a:extLst>
          </p:cNvPr>
          <p:cNvCxnSpPr>
            <a:cxnSpLocks/>
            <a:endCxn id="10" idx="2"/>
          </p:cNvCxnSpPr>
          <p:nvPr/>
        </p:nvCxnSpPr>
        <p:spPr>
          <a:xfrm flipH="1" flipV="1">
            <a:off x="10926417" y="3074504"/>
            <a:ext cx="351183" cy="2754695"/>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4991264-68F6-7583-C957-6B77EDEAD85C}"/>
              </a:ext>
            </a:extLst>
          </p:cNvPr>
          <p:cNvSpPr/>
          <p:nvPr/>
        </p:nvSpPr>
        <p:spPr>
          <a:xfrm>
            <a:off x="10068339" y="2219739"/>
            <a:ext cx="1716156" cy="8547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t>Select some rows</a:t>
            </a:r>
          </a:p>
        </p:txBody>
      </p:sp>
      <p:sp>
        <p:nvSpPr>
          <p:cNvPr id="12" name="Rectangle 11">
            <a:extLst>
              <a:ext uri="{FF2B5EF4-FFF2-40B4-BE49-F238E27FC236}">
                <a16:creationId xmlns:a16="http://schemas.microsoft.com/office/drawing/2014/main" id="{845DF6FF-B2F4-4ACA-6AE0-7C014EC69397}"/>
              </a:ext>
            </a:extLst>
          </p:cNvPr>
          <p:cNvSpPr/>
          <p:nvPr/>
        </p:nvSpPr>
        <p:spPr>
          <a:xfrm>
            <a:off x="8067260" y="3001617"/>
            <a:ext cx="1716156" cy="8547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t>Process each cell</a:t>
            </a:r>
          </a:p>
        </p:txBody>
      </p:sp>
      <p:cxnSp>
        <p:nvCxnSpPr>
          <p:cNvPr id="13" name="Straight Arrow Connector 12">
            <a:extLst>
              <a:ext uri="{FF2B5EF4-FFF2-40B4-BE49-F238E27FC236}">
                <a16:creationId xmlns:a16="http://schemas.microsoft.com/office/drawing/2014/main" id="{2ECF15AA-17E2-A508-E0BD-6AE465A79C93}"/>
              </a:ext>
            </a:extLst>
          </p:cNvPr>
          <p:cNvCxnSpPr>
            <a:cxnSpLocks/>
            <a:endCxn id="12" idx="2"/>
          </p:cNvCxnSpPr>
          <p:nvPr/>
        </p:nvCxnSpPr>
        <p:spPr>
          <a:xfrm flipH="1" flipV="1">
            <a:off x="8925338" y="3856382"/>
            <a:ext cx="390380" cy="1972817"/>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6EF275-6466-9965-10E1-3E196B0EEA28}"/>
              </a:ext>
            </a:extLst>
          </p:cNvPr>
          <p:cNvCxnSpPr/>
          <p:nvPr/>
        </p:nvCxnSpPr>
        <p:spPr>
          <a:xfrm flipH="1">
            <a:off x="6685722" y="781878"/>
            <a:ext cx="1702904" cy="3326296"/>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8A8C9B-16C8-2CDD-1C07-715798A48A63}"/>
              </a:ext>
            </a:extLst>
          </p:cNvPr>
          <p:cNvSpPr txBox="1"/>
          <p:nvPr/>
        </p:nvSpPr>
        <p:spPr>
          <a:xfrm>
            <a:off x="7537174" y="409555"/>
            <a:ext cx="2826479" cy="369332"/>
          </a:xfrm>
          <a:prstGeom prst="rect">
            <a:avLst/>
          </a:prstGeom>
          <a:noFill/>
        </p:spPr>
        <p:txBody>
          <a:bodyPr wrap="none" rtlCol="0">
            <a:spAutoFit/>
          </a:bodyPr>
          <a:lstStyle/>
          <a:p>
            <a:r>
              <a:rPr lang="en-IE" dirty="0">
                <a:highlight>
                  <a:srgbClr val="FFFF00"/>
                </a:highlight>
              </a:rPr>
              <a:t>Schema: Nominal or Ordinal</a:t>
            </a:r>
          </a:p>
        </p:txBody>
      </p:sp>
      <p:sp>
        <p:nvSpPr>
          <p:cNvPr id="19" name="TextBox 18">
            <a:extLst>
              <a:ext uri="{FF2B5EF4-FFF2-40B4-BE49-F238E27FC236}">
                <a16:creationId xmlns:a16="http://schemas.microsoft.com/office/drawing/2014/main" id="{1727C54C-0F72-9F3E-E95B-84CA69FABC0C}"/>
              </a:ext>
            </a:extLst>
          </p:cNvPr>
          <p:cNvSpPr txBox="1"/>
          <p:nvPr/>
        </p:nvSpPr>
        <p:spPr>
          <a:xfrm>
            <a:off x="-63548" y="3792435"/>
            <a:ext cx="1956561" cy="369332"/>
          </a:xfrm>
          <a:prstGeom prst="rect">
            <a:avLst/>
          </a:prstGeom>
          <a:noFill/>
        </p:spPr>
        <p:txBody>
          <a:bodyPr wrap="none" rtlCol="0">
            <a:spAutoFit/>
          </a:bodyPr>
          <a:lstStyle/>
          <a:p>
            <a:r>
              <a:rPr lang="en-IE" dirty="0">
                <a:solidFill>
                  <a:srgbClr val="00B050"/>
                </a:solidFill>
                <a:highlight>
                  <a:srgbClr val="FFFF00"/>
                </a:highlight>
              </a:rPr>
              <a:t>Row index: Ordinal</a:t>
            </a:r>
          </a:p>
        </p:txBody>
      </p:sp>
      <p:sp>
        <p:nvSpPr>
          <p:cNvPr id="6" name="Oval 5">
            <a:extLst>
              <a:ext uri="{FF2B5EF4-FFF2-40B4-BE49-F238E27FC236}">
                <a16:creationId xmlns:a16="http://schemas.microsoft.com/office/drawing/2014/main" id="{858A51FD-F350-19FB-653B-625749622F54}"/>
              </a:ext>
            </a:extLst>
          </p:cNvPr>
          <p:cNvSpPr/>
          <p:nvPr/>
        </p:nvSpPr>
        <p:spPr>
          <a:xfrm>
            <a:off x="5120774" y="4108174"/>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a:extLst>
              <a:ext uri="{FF2B5EF4-FFF2-40B4-BE49-F238E27FC236}">
                <a16:creationId xmlns:a16="http://schemas.microsoft.com/office/drawing/2014/main" id="{84B50E3B-ABC4-51A6-4BD3-AB02312AC1CC}"/>
              </a:ext>
            </a:extLst>
          </p:cNvPr>
          <p:cNvSpPr/>
          <p:nvPr/>
        </p:nvSpPr>
        <p:spPr>
          <a:xfrm>
            <a:off x="5120774" y="4535632"/>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TextBox 10">
            <a:extLst>
              <a:ext uri="{FF2B5EF4-FFF2-40B4-BE49-F238E27FC236}">
                <a16:creationId xmlns:a16="http://schemas.microsoft.com/office/drawing/2014/main" id="{29A36256-1F3F-E1D6-CC4F-D85C165F662D}"/>
              </a:ext>
            </a:extLst>
          </p:cNvPr>
          <p:cNvSpPr txBox="1"/>
          <p:nvPr/>
        </p:nvSpPr>
        <p:spPr>
          <a:xfrm>
            <a:off x="4423035" y="3792435"/>
            <a:ext cx="1641411" cy="369332"/>
          </a:xfrm>
          <a:prstGeom prst="rect">
            <a:avLst/>
          </a:prstGeom>
          <a:noFill/>
        </p:spPr>
        <p:txBody>
          <a:bodyPr wrap="none" rtlCol="0">
            <a:spAutoFit/>
          </a:bodyPr>
          <a:lstStyle/>
          <a:p>
            <a:r>
              <a:rPr lang="en-IE" dirty="0">
                <a:solidFill>
                  <a:srgbClr val="FF0000"/>
                </a:solidFill>
              </a:rPr>
              <a:t>Attribute Name</a:t>
            </a:r>
          </a:p>
        </p:txBody>
      </p:sp>
      <p:sp>
        <p:nvSpPr>
          <p:cNvPr id="14" name="TextBox 13">
            <a:extLst>
              <a:ext uri="{FF2B5EF4-FFF2-40B4-BE49-F238E27FC236}">
                <a16:creationId xmlns:a16="http://schemas.microsoft.com/office/drawing/2014/main" id="{A54047CF-6D4A-56C9-792D-4587D8EDA860}"/>
              </a:ext>
            </a:extLst>
          </p:cNvPr>
          <p:cNvSpPr txBox="1"/>
          <p:nvPr/>
        </p:nvSpPr>
        <p:spPr>
          <a:xfrm>
            <a:off x="5885054" y="4760389"/>
            <a:ext cx="1601336" cy="369332"/>
          </a:xfrm>
          <a:prstGeom prst="rect">
            <a:avLst/>
          </a:prstGeom>
          <a:noFill/>
        </p:spPr>
        <p:txBody>
          <a:bodyPr wrap="none" rtlCol="0">
            <a:spAutoFit/>
          </a:bodyPr>
          <a:lstStyle/>
          <a:p>
            <a:r>
              <a:rPr lang="en-IE" dirty="0">
                <a:solidFill>
                  <a:srgbClr val="00B0F0"/>
                </a:solidFill>
              </a:rPr>
              <a:t>Attribute Value</a:t>
            </a:r>
          </a:p>
        </p:txBody>
      </p:sp>
      <p:sp>
        <p:nvSpPr>
          <p:cNvPr id="15" name="TextBox 14">
            <a:extLst>
              <a:ext uri="{FF2B5EF4-FFF2-40B4-BE49-F238E27FC236}">
                <a16:creationId xmlns:a16="http://schemas.microsoft.com/office/drawing/2014/main" id="{7A0C18B1-4A17-5431-363E-0839859C9FCF}"/>
              </a:ext>
            </a:extLst>
          </p:cNvPr>
          <p:cNvSpPr txBox="1"/>
          <p:nvPr/>
        </p:nvSpPr>
        <p:spPr>
          <a:xfrm>
            <a:off x="335881" y="4535632"/>
            <a:ext cx="301686" cy="369332"/>
          </a:xfrm>
          <a:prstGeom prst="rect">
            <a:avLst/>
          </a:prstGeom>
          <a:noFill/>
        </p:spPr>
        <p:txBody>
          <a:bodyPr wrap="none" rtlCol="0">
            <a:spAutoFit/>
          </a:bodyPr>
          <a:lstStyle/>
          <a:p>
            <a:r>
              <a:rPr lang="en-IE" dirty="0"/>
              <a:t>1</a:t>
            </a:r>
          </a:p>
        </p:txBody>
      </p:sp>
      <p:sp>
        <p:nvSpPr>
          <p:cNvPr id="16" name="TextBox 15">
            <a:extLst>
              <a:ext uri="{FF2B5EF4-FFF2-40B4-BE49-F238E27FC236}">
                <a16:creationId xmlns:a16="http://schemas.microsoft.com/office/drawing/2014/main" id="{A18EB1D4-5E6B-229F-E799-39E25409E299}"/>
              </a:ext>
            </a:extLst>
          </p:cNvPr>
          <p:cNvSpPr txBox="1"/>
          <p:nvPr/>
        </p:nvSpPr>
        <p:spPr>
          <a:xfrm>
            <a:off x="335881" y="4965599"/>
            <a:ext cx="301686" cy="369332"/>
          </a:xfrm>
          <a:prstGeom prst="rect">
            <a:avLst/>
          </a:prstGeom>
          <a:noFill/>
        </p:spPr>
        <p:txBody>
          <a:bodyPr wrap="none" rtlCol="0">
            <a:spAutoFit/>
          </a:bodyPr>
          <a:lstStyle/>
          <a:p>
            <a:r>
              <a:rPr lang="en-IE" dirty="0"/>
              <a:t>2</a:t>
            </a:r>
          </a:p>
        </p:txBody>
      </p:sp>
      <p:sp>
        <p:nvSpPr>
          <p:cNvPr id="20" name="TextBox 19">
            <a:extLst>
              <a:ext uri="{FF2B5EF4-FFF2-40B4-BE49-F238E27FC236}">
                <a16:creationId xmlns:a16="http://schemas.microsoft.com/office/drawing/2014/main" id="{2901ECFA-E948-FDCB-2C1B-CFEDA77E6DF5}"/>
              </a:ext>
            </a:extLst>
          </p:cNvPr>
          <p:cNvSpPr txBox="1"/>
          <p:nvPr/>
        </p:nvSpPr>
        <p:spPr>
          <a:xfrm>
            <a:off x="335881" y="5366667"/>
            <a:ext cx="301686" cy="369332"/>
          </a:xfrm>
          <a:prstGeom prst="rect">
            <a:avLst/>
          </a:prstGeom>
          <a:noFill/>
        </p:spPr>
        <p:txBody>
          <a:bodyPr wrap="none" rtlCol="0">
            <a:spAutoFit/>
          </a:bodyPr>
          <a:lstStyle/>
          <a:p>
            <a:r>
              <a:rPr lang="en-IE" dirty="0"/>
              <a:t>3</a:t>
            </a:r>
          </a:p>
        </p:txBody>
      </p:sp>
      <p:sp>
        <p:nvSpPr>
          <p:cNvPr id="21" name="TextBox 20">
            <a:extLst>
              <a:ext uri="{FF2B5EF4-FFF2-40B4-BE49-F238E27FC236}">
                <a16:creationId xmlns:a16="http://schemas.microsoft.com/office/drawing/2014/main" id="{86861C93-7EF4-AFDB-ADF9-67862DAB3698}"/>
              </a:ext>
            </a:extLst>
          </p:cNvPr>
          <p:cNvSpPr txBox="1"/>
          <p:nvPr/>
        </p:nvSpPr>
        <p:spPr>
          <a:xfrm>
            <a:off x="335881" y="5767735"/>
            <a:ext cx="301686" cy="369332"/>
          </a:xfrm>
          <a:prstGeom prst="rect">
            <a:avLst/>
          </a:prstGeom>
          <a:noFill/>
        </p:spPr>
        <p:txBody>
          <a:bodyPr wrap="none" rtlCol="0">
            <a:spAutoFit/>
          </a:bodyPr>
          <a:lstStyle/>
          <a:p>
            <a:r>
              <a:rPr lang="en-IE" dirty="0"/>
              <a:t>4</a:t>
            </a:r>
          </a:p>
        </p:txBody>
      </p:sp>
      <p:sp>
        <p:nvSpPr>
          <p:cNvPr id="22" name="TextBox 21">
            <a:extLst>
              <a:ext uri="{FF2B5EF4-FFF2-40B4-BE49-F238E27FC236}">
                <a16:creationId xmlns:a16="http://schemas.microsoft.com/office/drawing/2014/main" id="{0F946647-40BE-C3FA-822D-902BA3F3816B}"/>
              </a:ext>
            </a:extLst>
          </p:cNvPr>
          <p:cNvSpPr txBox="1"/>
          <p:nvPr/>
        </p:nvSpPr>
        <p:spPr>
          <a:xfrm>
            <a:off x="335881" y="6203892"/>
            <a:ext cx="301686" cy="369332"/>
          </a:xfrm>
          <a:prstGeom prst="rect">
            <a:avLst/>
          </a:prstGeom>
          <a:noFill/>
        </p:spPr>
        <p:txBody>
          <a:bodyPr wrap="none" rtlCol="0">
            <a:spAutoFit/>
          </a:bodyPr>
          <a:lstStyle/>
          <a:p>
            <a:r>
              <a:rPr lang="en-IE" dirty="0"/>
              <a:t>5</a:t>
            </a:r>
          </a:p>
        </p:txBody>
      </p:sp>
      <p:cxnSp>
        <p:nvCxnSpPr>
          <p:cNvPr id="24" name="Straight Arrow Connector 23">
            <a:extLst>
              <a:ext uri="{FF2B5EF4-FFF2-40B4-BE49-F238E27FC236}">
                <a16:creationId xmlns:a16="http://schemas.microsoft.com/office/drawing/2014/main" id="{FB85FBB7-6418-014E-8F23-3404205E6513}"/>
              </a:ext>
            </a:extLst>
          </p:cNvPr>
          <p:cNvCxnSpPr>
            <a:endCxn id="15" idx="0"/>
          </p:cNvCxnSpPr>
          <p:nvPr/>
        </p:nvCxnSpPr>
        <p:spPr>
          <a:xfrm flipH="1">
            <a:off x="486724" y="4161767"/>
            <a:ext cx="116250" cy="373865"/>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6E8B645-0720-5C7E-2EF6-A7CD903BF588}"/>
              </a:ext>
            </a:extLst>
          </p:cNvPr>
          <p:cNvSpPr/>
          <p:nvPr/>
        </p:nvSpPr>
        <p:spPr>
          <a:xfrm>
            <a:off x="5120774" y="4936403"/>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Oval 27">
            <a:extLst>
              <a:ext uri="{FF2B5EF4-FFF2-40B4-BE49-F238E27FC236}">
                <a16:creationId xmlns:a16="http://schemas.microsoft.com/office/drawing/2014/main" id="{F24AA845-45C2-A449-5ED9-443F3F4AE2EF}"/>
              </a:ext>
            </a:extLst>
          </p:cNvPr>
          <p:cNvSpPr/>
          <p:nvPr/>
        </p:nvSpPr>
        <p:spPr>
          <a:xfrm>
            <a:off x="5120774" y="5351746"/>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Oval 28">
            <a:extLst>
              <a:ext uri="{FF2B5EF4-FFF2-40B4-BE49-F238E27FC236}">
                <a16:creationId xmlns:a16="http://schemas.microsoft.com/office/drawing/2014/main" id="{CDDF6473-5F8D-410B-1135-4DB8A21F3F90}"/>
              </a:ext>
            </a:extLst>
          </p:cNvPr>
          <p:cNvSpPr/>
          <p:nvPr/>
        </p:nvSpPr>
        <p:spPr>
          <a:xfrm>
            <a:off x="5120774" y="5797007"/>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Oval 29">
            <a:extLst>
              <a:ext uri="{FF2B5EF4-FFF2-40B4-BE49-F238E27FC236}">
                <a16:creationId xmlns:a16="http://schemas.microsoft.com/office/drawing/2014/main" id="{36E5A9B6-C2D2-8215-F0BF-B9636589C8E8}"/>
              </a:ext>
            </a:extLst>
          </p:cNvPr>
          <p:cNvSpPr/>
          <p:nvPr/>
        </p:nvSpPr>
        <p:spPr>
          <a:xfrm>
            <a:off x="5120774" y="6228598"/>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Oval 30">
            <a:extLst>
              <a:ext uri="{FF2B5EF4-FFF2-40B4-BE49-F238E27FC236}">
                <a16:creationId xmlns:a16="http://schemas.microsoft.com/office/drawing/2014/main" id="{5DF27F18-A738-CB5F-E5EE-0B6B91AA575B}"/>
              </a:ext>
            </a:extLst>
          </p:cNvPr>
          <p:cNvSpPr/>
          <p:nvPr/>
        </p:nvSpPr>
        <p:spPr>
          <a:xfrm>
            <a:off x="4197739" y="4108174"/>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E10F2E23-BDA5-2D1B-ABFA-D78E38EC5042}"/>
              </a:ext>
            </a:extLst>
          </p:cNvPr>
          <p:cNvSpPr/>
          <p:nvPr/>
        </p:nvSpPr>
        <p:spPr>
          <a:xfrm>
            <a:off x="2700307" y="4108174"/>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Oval 32">
            <a:extLst>
              <a:ext uri="{FF2B5EF4-FFF2-40B4-BE49-F238E27FC236}">
                <a16:creationId xmlns:a16="http://schemas.microsoft.com/office/drawing/2014/main" id="{6B1978BE-047F-E659-6B4B-B6CF83B4F879}"/>
              </a:ext>
            </a:extLst>
          </p:cNvPr>
          <p:cNvSpPr/>
          <p:nvPr/>
        </p:nvSpPr>
        <p:spPr>
          <a:xfrm>
            <a:off x="3570666" y="4108174"/>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Oval 33">
            <a:extLst>
              <a:ext uri="{FF2B5EF4-FFF2-40B4-BE49-F238E27FC236}">
                <a16:creationId xmlns:a16="http://schemas.microsoft.com/office/drawing/2014/main" id="{EEBFC927-125E-13D8-6F5E-102E7193EA75}"/>
              </a:ext>
            </a:extLst>
          </p:cNvPr>
          <p:cNvSpPr/>
          <p:nvPr/>
        </p:nvSpPr>
        <p:spPr>
          <a:xfrm>
            <a:off x="6168409" y="4108174"/>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D5F83CCC-3D1F-5904-4B4A-99BA4295606C}"/>
              </a:ext>
            </a:extLst>
          </p:cNvPr>
          <p:cNvSpPr/>
          <p:nvPr/>
        </p:nvSpPr>
        <p:spPr>
          <a:xfrm>
            <a:off x="7447992" y="4108174"/>
            <a:ext cx="1530355"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D972439B-5324-C27E-0398-A7459F620543}"/>
              </a:ext>
            </a:extLst>
          </p:cNvPr>
          <p:cNvSpPr/>
          <p:nvPr/>
        </p:nvSpPr>
        <p:spPr>
          <a:xfrm>
            <a:off x="335881" y="4547030"/>
            <a:ext cx="301686" cy="362468"/>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37" name="Oval 36">
            <a:extLst>
              <a:ext uri="{FF2B5EF4-FFF2-40B4-BE49-F238E27FC236}">
                <a16:creationId xmlns:a16="http://schemas.microsoft.com/office/drawing/2014/main" id="{A8D90C38-0D0B-FAE7-327E-9C85499EA841}"/>
              </a:ext>
            </a:extLst>
          </p:cNvPr>
          <p:cNvSpPr/>
          <p:nvPr/>
        </p:nvSpPr>
        <p:spPr>
          <a:xfrm>
            <a:off x="335881" y="4948487"/>
            <a:ext cx="301686" cy="362468"/>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38" name="Oval 37">
            <a:extLst>
              <a:ext uri="{FF2B5EF4-FFF2-40B4-BE49-F238E27FC236}">
                <a16:creationId xmlns:a16="http://schemas.microsoft.com/office/drawing/2014/main" id="{8B418AF6-1537-95AA-F778-2BD2FB231D5C}"/>
              </a:ext>
            </a:extLst>
          </p:cNvPr>
          <p:cNvSpPr/>
          <p:nvPr/>
        </p:nvSpPr>
        <p:spPr>
          <a:xfrm>
            <a:off x="335881" y="5373531"/>
            <a:ext cx="301686" cy="362468"/>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39" name="Oval 38">
            <a:extLst>
              <a:ext uri="{FF2B5EF4-FFF2-40B4-BE49-F238E27FC236}">
                <a16:creationId xmlns:a16="http://schemas.microsoft.com/office/drawing/2014/main" id="{CDF6FD94-4610-4A52-9C8C-F748A3B87C3E}"/>
              </a:ext>
            </a:extLst>
          </p:cNvPr>
          <p:cNvSpPr/>
          <p:nvPr/>
        </p:nvSpPr>
        <p:spPr>
          <a:xfrm>
            <a:off x="335881" y="5794096"/>
            <a:ext cx="301686" cy="362468"/>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40" name="Oval 39">
            <a:extLst>
              <a:ext uri="{FF2B5EF4-FFF2-40B4-BE49-F238E27FC236}">
                <a16:creationId xmlns:a16="http://schemas.microsoft.com/office/drawing/2014/main" id="{D4B907F5-458C-F759-F38C-970FCF2E4356}"/>
              </a:ext>
            </a:extLst>
          </p:cNvPr>
          <p:cNvSpPr/>
          <p:nvPr/>
        </p:nvSpPr>
        <p:spPr>
          <a:xfrm>
            <a:off x="335881" y="6182925"/>
            <a:ext cx="301686" cy="362468"/>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Tree>
    <p:extLst>
      <p:ext uri="{BB962C8B-B14F-4D97-AF65-F5344CB8AC3E}">
        <p14:creationId xmlns:p14="http://schemas.microsoft.com/office/powerpoint/2010/main" val="1836387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B0945-B376-3E13-7748-A4CF92E35762}"/>
              </a:ext>
            </a:extLst>
          </p:cNvPr>
          <p:cNvSpPr>
            <a:spLocks noGrp="1"/>
          </p:cNvSpPr>
          <p:nvPr>
            <p:ph type="title"/>
          </p:nvPr>
        </p:nvSpPr>
        <p:spPr/>
        <p:txBody>
          <a:bodyPr/>
          <a:lstStyle/>
          <a:p>
            <a:r>
              <a:rPr lang="en-IE" dirty="0"/>
              <a:t>Long Form Table</a:t>
            </a:r>
          </a:p>
        </p:txBody>
      </p:sp>
      <p:sp>
        <p:nvSpPr>
          <p:cNvPr id="29" name="Content Placeholder 28">
            <a:extLst>
              <a:ext uri="{FF2B5EF4-FFF2-40B4-BE49-F238E27FC236}">
                <a16:creationId xmlns:a16="http://schemas.microsoft.com/office/drawing/2014/main" id="{E4202506-39CC-BCBE-B495-126220BB353B}"/>
              </a:ext>
            </a:extLst>
          </p:cNvPr>
          <p:cNvSpPr>
            <a:spLocks noGrp="1"/>
          </p:cNvSpPr>
          <p:nvPr>
            <p:ph idx="1"/>
          </p:nvPr>
        </p:nvSpPr>
        <p:spPr>
          <a:xfrm>
            <a:off x="672160" y="1825625"/>
            <a:ext cx="5017808" cy="4003574"/>
          </a:xfrm>
        </p:spPr>
        <p:txBody>
          <a:bodyPr>
            <a:normAutofit fontScale="85000" lnSpcReduction="10000"/>
          </a:bodyPr>
          <a:lstStyle/>
          <a:p>
            <a:r>
              <a:rPr lang="en-US" b="1" dirty="0"/>
              <a:t>Each observation in a separate row: </a:t>
            </a:r>
            <a:r>
              <a:rPr lang="en-US" dirty="0"/>
              <a:t>In long-form data, every individual measurement or observation has its own row.</a:t>
            </a:r>
          </a:p>
          <a:p>
            <a:r>
              <a:rPr lang="en-US" b="1" dirty="0"/>
              <a:t>One variable per column: </a:t>
            </a:r>
            <a:r>
              <a:rPr lang="en-US" dirty="0"/>
              <a:t>Each variable is represented by a separate column (e.g., time, value, category).</a:t>
            </a:r>
          </a:p>
          <a:p>
            <a:r>
              <a:rPr lang="en-US" b="1" dirty="0"/>
              <a:t>Multiple entries for a single sample: </a:t>
            </a:r>
            <a:r>
              <a:rPr lang="en-US" dirty="0"/>
              <a:t>For a single entity (e.g., a person, location, or experiment), there may be multiple rows, each representing a different measurement or condition.</a:t>
            </a:r>
          </a:p>
          <a:p>
            <a:r>
              <a:rPr lang="en-US" b="1" dirty="0"/>
              <a:t>Common for time-series and repeated measures: </a:t>
            </a:r>
            <a:r>
              <a:rPr lang="en-US" dirty="0"/>
              <a:t>It's ideal when you have repeated observations or measurements over time or across categories.</a:t>
            </a:r>
            <a:endParaRPr lang="en-IE" dirty="0"/>
          </a:p>
        </p:txBody>
      </p:sp>
      <p:pic>
        <p:nvPicPr>
          <p:cNvPr id="30" name="Content Placeholder 7">
            <a:extLst>
              <a:ext uri="{FF2B5EF4-FFF2-40B4-BE49-F238E27FC236}">
                <a16:creationId xmlns:a16="http://schemas.microsoft.com/office/drawing/2014/main" id="{B37ADE0B-2588-CE3B-984E-A88435B6E04B}"/>
              </a:ext>
            </a:extLst>
          </p:cNvPr>
          <p:cNvPicPr>
            <a:picLocks noChangeAspect="1"/>
          </p:cNvPicPr>
          <p:nvPr/>
        </p:nvPicPr>
        <p:blipFill>
          <a:blip r:embed="rId2"/>
          <a:srcRect l="14743"/>
          <a:stretch/>
        </p:blipFill>
        <p:spPr>
          <a:xfrm>
            <a:off x="8004313" y="1905137"/>
            <a:ext cx="3058372" cy="4003675"/>
          </a:xfrm>
          <a:prstGeom prst="rect">
            <a:avLst/>
          </a:prstGeom>
        </p:spPr>
      </p:pic>
      <p:sp>
        <p:nvSpPr>
          <p:cNvPr id="31" name="Rectangle: Rounded Corners 30">
            <a:extLst>
              <a:ext uri="{FF2B5EF4-FFF2-40B4-BE49-F238E27FC236}">
                <a16:creationId xmlns:a16="http://schemas.microsoft.com/office/drawing/2014/main" id="{3684B70B-CF29-F30E-51A4-EF05F37FA2E2}"/>
              </a:ext>
            </a:extLst>
          </p:cNvPr>
          <p:cNvSpPr/>
          <p:nvPr/>
        </p:nvSpPr>
        <p:spPr>
          <a:xfrm>
            <a:off x="8004313" y="2213113"/>
            <a:ext cx="3058372" cy="1557130"/>
          </a:xfrm>
          <a:prstGeom prst="roundRect">
            <a:avLst/>
          </a:prstGeom>
          <a:noFill/>
          <a:ln w="28575">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32" name="Straight Arrow Connector 31">
            <a:extLst>
              <a:ext uri="{FF2B5EF4-FFF2-40B4-BE49-F238E27FC236}">
                <a16:creationId xmlns:a16="http://schemas.microsoft.com/office/drawing/2014/main" id="{13192596-B58A-993D-20A0-B2AC0CDCA57D}"/>
              </a:ext>
            </a:extLst>
          </p:cNvPr>
          <p:cNvCxnSpPr>
            <a:cxnSpLocks/>
            <a:stCxn id="31" idx="1"/>
            <a:endCxn id="33" idx="2"/>
          </p:cNvCxnSpPr>
          <p:nvPr/>
        </p:nvCxnSpPr>
        <p:spPr>
          <a:xfrm flipH="1" flipV="1">
            <a:off x="6983059" y="1728855"/>
            <a:ext cx="1021254" cy="1262823"/>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C67C6FD-C549-39CD-BF46-DE3FCC1C5EEA}"/>
              </a:ext>
            </a:extLst>
          </p:cNvPr>
          <p:cNvSpPr txBox="1"/>
          <p:nvPr/>
        </p:nvSpPr>
        <p:spPr>
          <a:xfrm>
            <a:off x="4788772" y="1267190"/>
            <a:ext cx="4388574" cy="461665"/>
          </a:xfrm>
          <a:prstGeom prst="rect">
            <a:avLst/>
          </a:prstGeom>
          <a:noFill/>
        </p:spPr>
        <p:txBody>
          <a:bodyPr wrap="none" rtlCol="0">
            <a:spAutoFit/>
          </a:bodyPr>
          <a:lstStyle/>
          <a:p>
            <a:r>
              <a:rPr lang="en-IE" sz="2400" dirty="0">
                <a:ln>
                  <a:solidFill>
                    <a:schemeClr val="tx1"/>
                  </a:solidFill>
                </a:ln>
                <a:solidFill>
                  <a:schemeClr val="accent4">
                    <a:lumMod val="75000"/>
                  </a:schemeClr>
                </a:solidFill>
              </a:rPr>
              <a:t>An id=0 of interest (sample index)</a:t>
            </a:r>
          </a:p>
        </p:txBody>
      </p:sp>
      <p:sp>
        <p:nvSpPr>
          <p:cNvPr id="34" name="Oval 33">
            <a:extLst>
              <a:ext uri="{FF2B5EF4-FFF2-40B4-BE49-F238E27FC236}">
                <a16:creationId xmlns:a16="http://schemas.microsoft.com/office/drawing/2014/main" id="{CFD401EB-DB0D-5137-CA8A-83B57ECBAEDF}"/>
              </a:ext>
            </a:extLst>
          </p:cNvPr>
          <p:cNvSpPr/>
          <p:nvPr/>
        </p:nvSpPr>
        <p:spPr>
          <a:xfrm>
            <a:off x="9024252" y="2256182"/>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990D56FD-1B98-14AF-1AF0-B7DECEA9B65F}"/>
              </a:ext>
            </a:extLst>
          </p:cNvPr>
          <p:cNvSpPr/>
          <p:nvPr/>
        </p:nvSpPr>
        <p:spPr>
          <a:xfrm>
            <a:off x="9024252" y="2643118"/>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Oval 35">
            <a:extLst>
              <a:ext uri="{FF2B5EF4-FFF2-40B4-BE49-F238E27FC236}">
                <a16:creationId xmlns:a16="http://schemas.microsoft.com/office/drawing/2014/main" id="{523DB319-1358-7EDD-AF64-2BEC9F2DF614}"/>
              </a:ext>
            </a:extLst>
          </p:cNvPr>
          <p:cNvSpPr/>
          <p:nvPr/>
        </p:nvSpPr>
        <p:spPr>
          <a:xfrm>
            <a:off x="9024252" y="3020805"/>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Oval 36">
            <a:extLst>
              <a:ext uri="{FF2B5EF4-FFF2-40B4-BE49-F238E27FC236}">
                <a16:creationId xmlns:a16="http://schemas.microsoft.com/office/drawing/2014/main" id="{2B8B75D9-520E-4B05-5DE7-745603B25CFE}"/>
              </a:ext>
            </a:extLst>
          </p:cNvPr>
          <p:cNvSpPr/>
          <p:nvPr/>
        </p:nvSpPr>
        <p:spPr>
          <a:xfrm>
            <a:off x="9024252" y="3373369"/>
            <a:ext cx="975226"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Oval 37">
            <a:extLst>
              <a:ext uri="{FF2B5EF4-FFF2-40B4-BE49-F238E27FC236}">
                <a16:creationId xmlns:a16="http://schemas.microsoft.com/office/drawing/2014/main" id="{6A89F9AC-4DFF-2C42-C099-B8FFE746531B}"/>
              </a:ext>
            </a:extLst>
          </p:cNvPr>
          <p:cNvSpPr/>
          <p:nvPr/>
        </p:nvSpPr>
        <p:spPr>
          <a:xfrm>
            <a:off x="10087459" y="2265431"/>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Oval 38">
            <a:extLst>
              <a:ext uri="{FF2B5EF4-FFF2-40B4-BE49-F238E27FC236}">
                <a16:creationId xmlns:a16="http://schemas.microsoft.com/office/drawing/2014/main" id="{4A12379D-106D-0F3A-7A44-8B9760A2A043}"/>
              </a:ext>
            </a:extLst>
          </p:cNvPr>
          <p:cNvSpPr/>
          <p:nvPr/>
        </p:nvSpPr>
        <p:spPr>
          <a:xfrm>
            <a:off x="10087459" y="2613991"/>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Oval 39">
            <a:extLst>
              <a:ext uri="{FF2B5EF4-FFF2-40B4-BE49-F238E27FC236}">
                <a16:creationId xmlns:a16="http://schemas.microsoft.com/office/drawing/2014/main" id="{A87386AE-2CE7-15BE-974C-B4A8FF81A5C1}"/>
              </a:ext>
            </a:extLst>
          </p:cNvPr>
          <p:cNvSpPr/>
          <p:nvPr/>
        </p:nvSpPr>
        <p:spPr>
          <a:xfrm>
            <a:off x="10087459" y="3003273"/>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Oval 40">
            <a:extLst>
              <a:ext uri="{FF2B5EF4-FFF2-40B4-BE49-F238E27FC236}">
                <a16:creationId xmlns:a16="http://schemas.microsoft.com/office/drawing/2014/main" id="{51511B0F-E70A-4965-FB69-470D3910FA69}"/>
              </a:ext>
            </a:extLst>
          </p:cNvPr>
          <p:cNvSpPr/>
          <p:nvPr/>
        </p:nvSpPr>
        <p:spPr>
          <a:xfrm>
            <a:off x="10087459" y="3373369"/>
            <a:ext cx="975226"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extLst>
              <a:ext uri="{FF2B5EF4-FFF2-40B4-BE49-F238E27FC236}">
                <a16:creationId xmlns:a16="http://schemas.microsoft.com/office/drawing/2014/main" id="{D4E848ED-7235-1B3E-B91E-670568BC9988}"/>
              </a:ext>
            </a:extLst>
          </p:cNvPr>
          <p:cNvSpPr txBox="1"/>
          <p:nvPr/>
        </p:nvSpPr>
        <p:spPr>
          <a:xfrm>
            <a:off x="9215361" y="3695866"/>
            <a:ext cx="1320170" cy="307777"/>
          </a:xfrm>
          <a:prstGeom prst="rect">
            <a:avLst/>
          </a:prstGeom>
          <a:noFill/>
        </p:spPr>
        <p:txBody>
          <a:bodyPr wrap="none" rtlCol="0">
            <a:spAutoFit/>
          </a:bodyPr>
          <a:lstStyle/>
          <a:p>
            <a:r>
              <a:rPr lang="en-IE" sz="1400" dirty="0">
                <a:solidFill>
                  <a:srgbClr val="FF0000"/>
                </a:solidFill>
                <a:highlight>
                  <a:srgbClr val="FFFF00"/>
                </a:highlight>
              </a:rPr>
              <a:t>Attribute Name</a:t>
            </a:r>
          </a:p>
        </p:txBody>
      </p:sp>
      <p:sp>
        <p:nvSpPr>
          <p:cNvPr id="49" name="TextBox 48">
            <a:extLst>
              <a:ext uri="{FF2B5EF4-FFF2-40B4-BE49-F238E27FC236}">
                <a16:creationId xmlns:a16="http://schemas.microsoft.com/office/drawing/2014/main" id="{BB972AB2-8536-ACE0-B5E5-854C87E06965}"/>
              </a:ext>
            </a:extLst>
          </p:cNvPr>
          <p:cNvSpPr txBox="1"/>
          <p:nvPr/>
        </p:nvSpPr>
        <p:spPr>
          <a:xfrm>
            <a:off x="10505200" y="3686899"/>
            <a:ext cx="1290931" cy="307777"/>
          </a:xfrm>
          <a:prstGeom prst="rect">
            <a:avLst/>
          </a:prstGeom>
          <a:noFill/>
        </p:spPr>
        <p:txBody>
          <a:bodyPr wrap="none" rtlCol="0">
            <a:spAutoFit/>
          </a:bodyPr>
          <a:lstStyle/>
          <a:p>
            <a:r>
              <a:rPr lang="en-IE" sz="1400" dirty="0">
                <a:solidFill>
                  <a:srgbClr val="00B0F0"/>
                </a:solidFill>
                <a:highlight>
                  <a:srgbClr val="FFFF00"/>
                </a:highlight>
              </a:rPr>
              <a:t>Attribute Value</a:t>
            </a:r>
          </a:p>
        </p:txBody>
      </p:sp>
    </p:spTree>
    <p:extLst>
      <p:ext uri="{BB962C8B-B14F-4D97-AF65-F5344CB8AC3E}">
        <p14:creationId xmlns:p14="http://schemas.microsoft.com/office/powerpoint/2010/main" val="1627753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020C6-FB8C-AC9D-7708-DBB387AC235A}"/>
              </a:ext>
            </a:extLst>
          </p:cNvPr>
          <p:cNvSpPr>
            <a:spLocks noGrp="1"/>
          </p:cNvSpPr>
          <p:nvPr>
            <p:ph type="title"/>
          </p:nvPr>
        </p:nvSpPr>
        <p:spPr/>
        <p:txBody>
          <a:bodyPr>
            <a:normAutofit/>
          </a:bodyPr>
          <a:lstStyle/>
          <a:p>
            <a:r>
              <a:rPr lang="en-US" dirty="0"/>
              <a:t>Cross Form Table </a:t>
            </a:r>
            <a:r>
              <a:rPr lang="en-US" dirty="0">
                <a:solidFill>
                  <a:srgbClr val="FF0000"/>
                </a:solidFill>
              </a:rPr>
              <a:t>(both index and column are </a:t>
            </a:r>
            <a:r>
              <a:rPr lang="en-US" dirty="0">
                <a:solidFill>
                  <a:srgbClr val="7030A0"/>
                </a:solidFill>
              </a:rPr>
              <a:t>attribute values</a:t>
            </a:r>
            <a:r>
              <a:rPr lang="en-US" dirty="0">
                <a:solidFill>
                  <a:srgbClr val="FF0000"/>
                </a:solidFill>
              </a:rPr>
              <a:t>) [Also Wide Table]</a:t>
            </a:r>
            <a:endParaRPr lang="en-IE" dirty="0">
              <a:solidFill>
                <a:srgbClr val="FF0000"/>
              </a:solidFill>
            </a:endParaRPr>
          </a:p>
        </p:txBody>
      </p:sp>
      <p:sp>
        <p:nvSpPr>
          <p:cNvPr id="3" name="Content Placeholder 2">
            <a:extLst>
              <a:ext uri="{FF2B5EF4-FFF2-40B4-BE49-F238E27FC236}">
                <a16:creationId xmlns:a16="http://schemas.microsoft.com/office/drawing/2014/main" id="{D49C557F-7FC8-CF7F-A55A-436224A1CF38}"/>
              </a:ext>
            </a:extLst>
          </p:cNvPr>
          <p:cNvSpPr>
            <a:spLocks noGrp="1"/>
          </p:cNvSpPr>
          <p:nvPr>
            <p:ph idx="1"/>
          </p:nvPr>
        </p:nvSpPr>
        <p:spPr>
          <a:xfrm>
            <a:off x="602075" y="1575122"/>
            <a:ext cx="8505186" cy="3534879"/>
          </a:xfrm>
        </p:spPr>
        <p:txBody>
          <a:bodyPr>
            <a:normAutofit/>
          </a:bodyPr>
          <a:lstStyle/>
          <a:p>
            <a:r>
              <a:rPr lang="en-US" dirty="0"/>
              <a:t>A cross-tabulated table (cross table), organizes data in a summarized way. </a:t>
            </a:r>
          </a:p>
          <a:p>
            <a:r>
              <a:rPr lang="en-US" dirty="0"/>
              <a:t>Most data analytic software includes a feature called pivot tables, which allows users to aggregate data as needed and convert long format data into a summarized wide format.</a:t>
            </a:r>
          </a:p>
          <a:p>
            <a:r>
              <a:rPr lang="en-US" dirty="0"/>
              <a:t>Here is a typical example of a cross table. It summarizing the average car price data, rows represent different car makes, columns represent different fuel types, and the cell values show the average price for each fuel type. </a:t>
            </a:r>
            <a:endParaRPr lang="en-IE" dirty="0"/>
          </a:p>
        </p:txBody>
      </p:sp>
      <p:pic>
        <p:nvPicPr>
          <p:cNvPr id="5" name="Picture 4">
            <a:extLst>
              <a:ext uri="{FF2B5EF4-FFF2-40B4-BE49-F238E27FC236}">
                <a16:creationId xmlns:a16="http://schemas.microsoft.com/office/drawing/2014/main" id="{C603705B-A3FF-6C67-0E8D-6A9347419D88}"/>
              </a:ext>
            </a:extLst>
          </p:cNvPr>
          <p:cNvPicPr>
            <a:picLocks noChangeAspect="1"/>
          </p:cNvPicPr>
          <p:nvPr/>
        </p:nvPicPr>
        <p:blipFill>
          <a:blip r:embed="rId2"/>
          <a:stretch>
            <a:fillRect/>
          </a:stretch>
        </p:blipFill>
        <p:spPr>
          <a:xfrm>
            <a:off x="1993513" y="4989221"/>
            <a:ext cx="6951705" cy="1742662"/>
          </a:xfrm>
          <a:prstGeom prst="rect">
            <a:avLst/>
          </a:prstGeom>
        </p:spPr>
      </p:pic>
      <p:sp>
        <p:nvSpPr>
          <p:cNvPr id="7" name="TextBox 6">
            <a:extLst>
              <a:ext uri="{FF2B5EF4-FFF2-40B4-BE49-F238E27FC236}">
                <a16:creationId xmlns:a16="http://schemas.microsoft.com/office/drawing/2014/main" id="{BFF1D553-C2BD-F486-C9B7-07BEE0534B88}"/>
              </a:ext>
            </a:extLst>
          </p:cNvPr>
          <p:cNvSpPr txBox="1"/>
          <p:nvPr/>
        </p:nvSpPr>
        <p:spPr>
          <a:xfrm>
            <a:off x="8925555" y="3869561"/>
            <a:ext cx="3014654" cy="2862322"/>
          </a:xfrm>
          <a:prstGeom prst="rect">
            <a:avLst/>
          </a:prstGeom>
          <a:solidFill>
            <a:schemeClr val="bg1"/>
          </a:solidFill>
        </p:spPr>
        <p:txBody>
          <a:bodyPr wrap="square">
            <a:spAutoFit/>
          </a:bodyPr>
          <a:lstStyle/>
          <a:p>
            <a:r>
              <a:rPr lang="en-US" dirty="0">
                <a:highlight>
                  <a:srgbClr val="FFFF00"/>
                </a:highlight>
              </a:rPr>
              <a:t>This format provides a </a:t>
            </a:r>
            <a:r>
              <a:rPr lang="en-US" dirty="0">
                <a:solidFill>
                  <a:srgbClr val="FF0000"/>
                </a:solidFill>
                <a:highlight>
                  <a:srgbClr val="FFFF00"/>
                </a:highlight>
              </a:rPr>
              <a:t>quick overview of how average prices </a:t>
            </a:r>
            <a:r>
              <a:rPr lang="en-US" dirty="0">
                <a:highlight>
                  <a:srgbClr val="FFFF00"/>
                </a:highlight>
              </a:rPr>
              <a:t>vary by car make and fuel type, </a:t>
            </a:r>
            <a:r>
              <a:rPr lang="en-US" dirty="0">
                <a:solidFill>
                  <a:srgbClr val="FF0000"/>
                </a:solidFill>
                <a:highlight>
                  <a:srgbClr val="FFFF00"/>
                </a:highlight>
              </a:rPr>
              <a:t>but it lacks the detail </a:t>
            </a:r>
            <a:r>
              <a:rPr lang="en-US" dirty="0">
                <a:highlight>
                  <a:srgbClr val="FFFF00"/>
                </a:highlight>
              </a:rPr>
              <a:t>(e.g., every car’s price) of a long format table, making it less ideal for analysis that requires information on individual cars or more granular attributes.</a:t>
            </a:r>
            <a:endParaRPr lang="en-IE" dirty="0">
              <a:highlight>
                <a:srgbClr val="FFFF00"/>
              </a:highlight>
            </a:endParaRPr>
          </a:p>
        </p:txBody>
      </p:sp>
      <p:cxnSp>
        <p:nvCxnSpPr>
          <p:cNvPr id="11" name="Straight Arrow Connector 10">
            <a:extLst>
              <a:ext uri="{FF2B5EF4-FFF2-40B4-BE49-F238E27FC236}">
                <a16:creationId xmlns:a16="http://schemas.microsoft.com/office/drawing/2014/main" id="{301EB91A-67A6-9DCD-52AE-E2F3E264FB77}"/>
              </a:ext>
            </a:extLst>
          </p:cNvPr>
          <p:cNvCxnSpPr>
            <a:cxnSpLocks/>
          </p:cNvCxnSpPr>
          <p:nvPr/>
        </p:nvCxnSpPr>
        <p:spPr>
          <a:xfrm flipV="1">
            <a:off x="1139803" y="6086973"/>
            <a:ext cx="873373" cy="288758"/>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CCD178-11A0-CEE1-714D-4C1619228E88}"/>
              </a:ext>
            </a:extLst>
          </p:cNvPr>
          <p:cNvSpPr txBox="1"/>
          <p:nvPr/>
        </p:nvSpPr>
        <p:spPr>
          <a:xfrm>
            <a:off x="691823" y="6375731"/>
            <a:ext cx="710066" cy="369332"/>
          </a:xfrm>
          <a:prstGeom prst="rect">
            <a:avLst/>
          </a:prstGeom>
          <a:noFill/>
        </p:spPr>
        <p:txBody>
          <a:bodyPr wrap="none" rtlCol="0">
            <a:spAutoFit/>
          </a:bodyPr>
          <a:lstStyle/>
          <a:p>
            <a:r>
              <a:rPr lang="en-IE" b="1" dirty="0"/>
              <a:t>Index</a:t>
            </a:r>
          </a:p>
        </p:txBody>
      </p:sp>
      <p:sp>
        <p:nvSpPr>
          <p:cNvPr id="13" name="TextBox 12">
            <a:extLst>
              <a:ext uri="{FF2B5EF4-FFF2-40B4-BE49-F238E27FC236}">
                <a16:creationId xmlns:a16="http://schemas.microsoft.com/office/drawing/2014/main" id="{C4F2B38A-03E8-74A7-CF19-A71E76856E94}"/>
              </a:ext>
            </a:extLst>
          </p:cNvPr>
          <p:cNvSpPr txBox="1"/>
          <p:nvPr/>
        </p:nvSpPr>
        <p:spPr>
          <a:xfrm>
            <a:off x="4870249" y="4675482"/>
            <a:ext cx="920445" cy="369332"/>
          </a:xfrm>
          <a:prstGeom prst="rect">
            <a:avLst/>
          </a:prstGeom>
          <a:noFill/>
        </p:spPr>
        <p:txBody>
          <a:bodyPr wrap="none" rtlCol="0">
            <a:spAutoFit/>
          </a:bodyPr>
          <a:lstStyle/>
          <a:p>
            <a:r>
              <a:rPr lang="en-IE" b="1" dirty="0"/>
              <a:t>Column</a:t>
            </a:r>
          </a:p>
        </p:txBody>
      </p:sp>
      <p:sp>
        <p:nvSpPr>
          <p:cNvPr id="15" name="Oval 14">
            <a:extLst>
              <a:ext uri="{FF2B5EF4-FFF2-40B4-BE49-F238E27FC236}">
                <a16:creationId xmlns:a16="http://schemas.microsoft.com/office/drawing/2014/main" id="{9FBDF8BA-980E-A8F0-11D5-AD994F5E704A}"/>
              </a:ext>
            </a:extLst>
          </p:cNvPr>
          <p:cNvSpPr/>
          <p:nvPr/>
        </p:nvSpPr>
        <p:spPr>
          <a:xfrm>
            <a:off x="5042237" y="5466153"/>
            <a:ext cx="576470"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extLst>
              <a:ext uri="{FF2B5EF4-FFF2-40B4-BE49-F238E27FC236}">
                <a16:creationId xmlns:a16="http://schemas.microsoft.com/office/drawing/2014/main" id="{CE3C81ED-6DAD-7FDF-01AF-9E4BF6E45E17}"/>
              </a:ext>
            </a:extLst>
          </p:cNvPr>
          <p:cNvSpPr txBox="1"/>
          <p:nvPr/>
        </p:nvSpPr>
        <p:spPr>
          <a:xfrm>
            <a:off x="3987982" y="5945537"/>
            <a:ext cx="699038" cy="369332"/>
          </a:xfrm>
          <a:prstGeom prst="rect">
            <a:avLst/>
          </a:prstGeom>
          <a:noFill/>
        </p:spPr>
        <p:txBody>
          <a:bodyPr wrap="none" rtlCol="0">
            <a:spAutoFit/>
          </a:bodyPr>
          <a:lstStyle/>
          <a:p>
            <a:r>
              <a:rPr lang="en-IE" b="1" dirty="0"/>
              <a:t>value</a:t>
            </a:r>
          </a:p>
        </p:txBody>
      </p:sp>
      <p:cxnSp>
        <p:nvCxnSpPr>
          <p:cNvPr id="17" name="Straight Arrow Connector 16">
            <a:extLst>
              <a:ext uri="{FF2B5EF4-FFF2-40B4-BE49-F238E27FC236}">
                <a16:creationId xmlns:a16="http://schemas.microsoft.com/office/drawing/2014/main" id="{4A1FD69D-CC94-DB23-394A-5388160F874B}"/>
              </a:ext>
            </a:extLst>
          </p:cNvPr>
          <p:cNvCxnSpPr>
            <a:cxnSpLocks/>
          </p:cNvCxnSpPr>
          <p:nvPr/>
        </p:nvCxnSpPr>
        <p:spPr>
          <a:xfrm flipV="1">
            <a:off x="4631052" y="5780106"/>
            <a:ext cx="447233" cy="267382"/>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DCD6F99-1E1F-0B94-03B9-1BE7AE765F54}"/>
              </a:ext>
            </a:extLst>
          </p:cNvPr>
          <p:cNvSpPr/>
          <p:nvPr/>
        </p:nvSpPr>
        <p:spPr>
          <a:xfrm>
            <a:off x="4981753" y="5056599"/>
            <a:ext cx="725627"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extLst>
              <a:ext uri="{FF2B5EF4-FFF2-40B4-BE49-F238E27FC236}">
                <a16:creationId xmlns:a16="http://schemas.microsoft.com/office/drawing/2014/main" id="{0A07B266-0ADE-C511-60F3-46FE7D5650EF}"/>
              </a:ext>
            </a:extLst>
          </p:cNvPr>
          <p:cNvSpPr txBox="1"/>
          <p:nvPr/>
        </p:nvSpPr>
        <p:spPr>
          <a:xfrm>
            <a:off x="6144071" y="4715064"/>
            <a:ext cx="1601336" cy="369332"/>
          </a:xfrm>
          <a:prstGeom prst="rect">
            <a:avLst/>
          </a:prstGeom>
          <a:noFill/>
        </p:spPr>
        <p:txBody>
          <a:bodyPr wrap="none" rtlCol="0">
            <a:spAutoFit/>
          </a:bodyPr>
          <a:lstStyle/>
          <a:p>
            <a:r>
              <a:rPr lang="en-IE" dirty="0">
                <a:solidFill>
                  <a:srgbClr val="00B0F0"/>
                </a:solidFill>
              </a:rPr>
              <a:t>Attribute Value</a:t>
            </a:r>
          </a:p>
        </p:txBody>
      </p:sp>
      <p:sp>
        <p:nvSpPr>
          <p:cNvPr id="19" name="Oval 18">
            <a:extLst>
              <a:ext uri="{FF2B5EF4-FFF2-40B4-BE49-F238E27FC236}">
                <a16:creationId xmlns:a16="http://schemas.microsoft.com/office/drawing/2014/main" id="{9047139A-52B6-D1B3-695A-A6DAB5F1FB0E}"/>
              </a:ext>
            </a:extLst>
          </p:cNvPr>
          <p:cNvSpPr/>
          <p:nvPr/>
        </p:nvSpPr>
        <p:spPr>
          <a:xfrm>
            <a:off x="5667100" y="5056599"/>
            <a:ext cx="725627"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a:extLst>
              <a:ext uri="{FF2B5EF4-FFF2-40B4-BE49-F238E27FC236}">
                <a16:creationId xmlns:a16="http://schemas.microsoft.com/office/drawing/2014/main" id="{2DBD2A9B-0B76-3489-6AD3-407B1EFC2821}"/>
              </a:ext>
            </a:extLst>
          </p:cNvPr>
          <p:cNvSpPr/>
          <p:nvPr/>
        </p:nvSpPr>
        <p:spPr>
          <a:xfrm>
            <a:off x="6373191" y="5056599"/>
            <a:ext cx="725627"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Oval 20">
            <a:extLst>
              <a:ext uri="{FF2B5EF4-FFF2-40B4-BE49-F238E27FC236}">
                <a16:creationId xmlns:a16="http://schemas.microsoft.com/office/drawing/2014/main" id="{7F9BC473-1D8E-B45A-91ED-1B1ED8270FDD}"/>
              </a:ext>
            </a:extLst>
          </p:cNvPr>
          <p:cNvSpPr/>
          <p:nvPr/>
        </p:nvSpPr>
        <p:spPr>
          <a:xfrm>
            <a:off x="7140359" y="5056599"/>
            <a:ext cx="725627"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Oval 23">
            <a:extLst>
              <a:ext uri="{FF2B5EF4-FFF2-40B4-BE49-F238E27FC236}">
                <a16:creationId xmlns:a16="http://schemas.microsoft.com/office/drawing/2014/main" id="{AABC5A72-0692-69EE-0D6C-28EE5CBA714F}"/>
              </a:ext>
            </a:extLst>
          </p:cNvPr>
          <p:cNvSpPr/>
          <p:nvPr/>
        </p:nvSpPr>
        <p:spPr>
          <a:xfrm>
            <a:off x="7920632" y="5056599"/>
            <a:ext cx="921609"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Oval 29">
            <a:extLst>
              <a:ext uri="{FF2B5EF4-FFF2-40B4-BE49-F238E27FC236}">
                <a16:creationId xmlns:a16="http://schemas.microsoft.com/office/drawing/2014/main" id="{7896DA27-3943-8956-D1D5-06DBC2B18CD3}"/>
              </a:ext>
            </a:extLst>
          </p:cNvPr>
          <p:cNvSpPr/>
          <p:nvPr/>
        </p:nvSpPr>
        <p:spPr>
          <a:xfrm>
            <a:off x="2013931" y="5913796"/>
            <a:ext cx="117939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Oval 30">
            <a:extLst>
              <a:ext uri="{FF2B5EF4-FFF2-40B4-BE49-F238E27FC236}">
                <a16:creationId xmlns:a16="http://schemas.microsoft.com/office/drawing/2014/main" id="{1327EA96-722D-77D8-22D2-3E15F7039F68}"/>
              </a:ext>
            </a:extLst>
          </p:cNvPr>
          <p:cNvSpPr/>
          <p:nvPr/>
        </p:nvSpPr>
        <p:spPr>
          <a:xfrm>
            <a:off x="2013931" y="5465990"/>
            <a:ext cx="117939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Oval 31">
            <a:extLst>
              <a:ext uri="{FF2B5EF4-FFF2-40B4-BE49-F238E27FC236}">
                <a16:creationId xmlns:a16="http://schemas.microsoft.com/office/drawing/2014/main" id="{9623A1C9-DA4B-6888-56D2-0145BCE280B5}"/>
              </a:ext>
            </a:extLst>
          </p:cNvPr>
          <p:cNvSpPr/>
          <p:nvPr/>
        </p:nvSpPr>
        <p:spPr>
          <a:xfrm>
            <a:off x="2013931" y="6322839"/>
            <a:ext cx="117939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E802B056-4DF7-A453-105C-7EBA6B476554}"/>
              </a:ext>
            </a:extLst>
          </p:cNvPr>
          <p:cNvSpPr txBox="1"/>
          <p:nvPr/>
        </p:nvSpPr>
        <p:spPr>
          <a:xfrm>
            <a:off x="3107996" y="5363092"/>
            <a:ext cx="1601336" cy="369332"/>
          </a:xfrm>
          <a:prstGeom prst="rect">
            <a:avLst/>
          </a:prstGeom>
          <a:noFill/>
        </p:spPr>
        <p:txBody>
          <a:bodyPr wrap="none" rtlCol="0">
            <a:spAutoFit/>
          </a:bodyPr>
          <a:lstStyle/>
          <a:p>
            <a:r>
              <a:rPr lang="en-IE" dirty="0">
                <a:solidFill>
                  <a:srgbClr val="00B0F0"/>
                </a:solidFill>
              </a:rPr>
              <a:t>Attribute Value</a:t>
            </a:r>
          </a:p>
        </p:txBody>
      </p:sp>
      <p:sp>
        <p:nvSpPr>
          <p:cNvPr id="34" name="Oval 33">
            <a:extLst>
              <a:ext uri="{FF2B5EF4-FFF2-40B4-BE49-F238E27FC236}">
                <a16:creationId xmlns:a16="http://schemas.microsoft.com/office/drawing/2014/main" id="{46D332A9-BBF8-C037-63F3-5E179F6081AD}"/>
              </a:ext>
            </a:extLst>
          </p:cNvPr>
          <p:cNvSpPr/>
          <p:nvPr/>
        </p:nvSpPr>
        <p:spPr>
          <a:xfrm>
            <a:off x="5761507" y="5466153"/>
            <a:ext cx="576470"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Oval 34">
            <a:extLst>
              <a:ext uri="{FF2B5EF4-FFF2-40B4-BE49-F238E27FC236}">
                <a16:creationId xmlns:a16="http://schemas.microsoft.com/office/drawing/2014/main" id="{01EE33D8-86F5-89D0-4DD8-DE06EAF54CA5}"/>
              </a:ext>
            </a:extLst>
          </p:cNvPr>
          <p:cNvSpPr/>
          <p:nvPr/>
        </p:nvSpPr>
        <p:spPr>
          <a:xfrm>
            <a:off x="5761507" y="5929153"/>
            <a:ext cx="576470"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extLst>
              <a:ext uri="{FF2B5EF4-FFF2-40B4-BE49-F238E27FC236}">
                <a16:creationId xmlns:a16="http://schemas.microsoft.com/office/drawing/2014/main" id="{7893AB21-E5D0-6B92-89EC-E4E4B74CF8A8}"/>
              </a:ext>
            </a:extLst>
          </p:cNvPr>
          <p:cNvSpPr txBox="1"/>
          <p:nvPr/>
        </p:nvSpPr>
        <p:spPr>
          <a:xfrm>
            <a:off x="5026006" y="5759908"/>
            <a:ext cx="3367204" cy="276999"/>
          </a:xfrm>
          <a:prstGeom prst="rect">
            <a:avLst/>
          </a:prstGeom>
          <a:noFill/>
        </p:spPr>
        <p:txBody>
          <a:bodyPr wrap="none" rtlCol="0">
            <a:spAutoFit/>
          </a:bodyPr>
          <a:lstStyle/>
          <a:p>
            <a:r>
              <a:rPr lang="en-IE" sz="1200" dirty="0">
                <a:solidFill>
                  <a:srgbClr val="FF0000"/>
                </a:solidFill>
                <a:highlight>
                  <a:srgbClr val="FFFF00"/>
                </a:highlight>
              </a:rPr>
              <a:t>Aggregated attribute value from a different column</a:t>
            </a:r>
          </a:p>
        </p:txBody>
      </p:sp>
    </p:spTree>
    <p:extLst>
      <p:ext uri="{BB962C8B-B14F-4D97-AF65-F5344CB8AC3E}">
        <p14:creationId xmlns:p14="http://schemas.microsoft.com/office/powerpoint/2010/main" val="2557820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8DA759-8EF5-B625-4194-1880376E6851}"/>
              </a:ext>
            </a:extLst>
          </p:cNvPr>
          <p:cNvSpPr>
            <a:spLocks noGrp="1"/>
          </p:cNvSpPr>
          <p:nvPr>
            <p:ph type="ctrTitle"/>
          </p:nvPr>
        </p:nvSpPr>
        <p:spPr/>
        <p:txBody>
          <a:bodyPr/>
          <a:lstStyle/>
          <a:p>
            <a:r>
              <a:rPr lang="en-IE" dirty="0"/>
              <a:t>Series and </a:t>
            </a:r>
            <a:r>
              <a:rPr lang="en-IE" dirty="0" err="1"/>
              <a:t>DataFrame</a:t>
            </a:r>
            <a:endParaRPr lang="en-IE" dirty="0"/>
          </a:p>
        </p:txBody>
      </p:sp>
      <p:sp>
        <p:nvSpPr>
          <p:cNvPr id="5" name="Subtitle 4">
            <a:extLst>
              <a:ext uri="{FF2B5EF4-FFF2-40B4-BE49-F238E27FC236}">
                <a16:creationId xmlns:a16="http://schemas.microsoft.com/office/drawing/2014/main" id="{ADA50F20-F385-0585-3E49-71E5544E4E6A}"/>
              </a:ext>
            </a:extLst>
          </p:cNvPr>
          <p:cNvSpPr>
            <a:spLocks noGrp="1"/>
          </p:cNvSpPr>
          <p:nvPr>
            <p:ph type="subTitle" idx="1"/>
          </p:nvPr>
        </p:nvSpPr>
        <p:spPr/>
        <p:txBody>
          <a:bodyPr/>
          <a:lstStyle/>
          <a:p>
            <a:r>
              <a:rPr lang="en-IE" dirty="0"/>
              <a:t>Practical Coding Stuff</a:t>
            </a:r>
          </a:p>
        </p:txBody>
      </p:sp>
    </p:spTree>
    <p:extLst>
      <p:ext uri="{BB962C8B-B14F-4D97-AF65-F5344CB8AC3E}">
        <p14:creationId xmlns:p14="http://schemas.microsoft.com/office/powerpoint/2010/main" val="3438027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2DB1-D57B-E88D-C90C-EC4CA7E72A1F}"/>
              </a:ext>
            </a:extLst>
          </p:cNvPr>
          <p:cNvSpPr>
            <a:spLocks noGrp="1"/>
          </p:cNvSpPr>
          <p:nvPr>
            <p:ph type="title"/>
          </p:nvPr>
        </p:nvSpPr>
        <p:spPr/>
        <p:txBody>
          <a:bodyPr/>
          <a:lstStyle/>
          <a:p>
            <a:r>
              <a:rPr lang="en-IE" dirty="0"/>
              <a:t>Series in pandas</a:t>
            </a:r>
          </a:p>
        </p:txBody>
      </p:sp>
      <p:sp>
        <p:nvSpPr>
          <p:cNvPr id="3" name="Content Placeholder 2">
            <a:extLst>
              <a:ext uri="{FF2B5EF4-FFF2-40B4-BE49-F238E27FC236}">
                <a16:creationId xmlns:a16="http://schemas.microsoft.com/office/drawing/2014/main" id="{8CCEE77A-1C46-8E43-35D1-CDAF1329E309}"/>
              </a:ext>
            </a:extLst>
          </p:cNvPr>
          <p:cNvSpPr>
            <a:spLocks noGrp="1"/>
          </p:cNvSpPr>
          <p:nvPr>
            <p:ph idx="1"/>
          </p:nvPr>
        </p:nvSpPr>
        <p:spPr/>
        <p:txBody>
          <a:bodyPr/>
          <a:lstStyle/>
          <a:p>
            <a:r>
              <a:rPr lang="en-US" dirty="0"/>
              <a:t>A Series is a one-dimensional array-like object that can hold many data types, including a mix of integers, strings, floating-point numbers, Python objects, and more.</a:t>
            </a:r>
            <a:endParaRPr lang="en-IE" dirty="0"/>
          </a:p>
        </p:txBody>
      </p:sp>
      <p:pic>
        <p:nvPicPr>
          <p:cNvPr id="5" name="Picture 4">
            <a:extLst>
              <a:ext uri="{FF2B5EF4-FFF2-40B4-BE49-F238E27FC236}">
                <a16:creationId xmlns:a16="http://schemas.microsoft.com/office/drawing/2014/main" id="{E3441C7F-45E7-C25A-E5B9-5F224A3DD7DE}"/>
              </a:ext>
            </a:extLst>
          </p:cNvPr>
          <p:cNvPicPr>
            <a:picLocks noChangeAspect="1"/>
          </p:cNvPicPr>
          <p:nvPr/>
        </p:nvPicPr>
        <p:blipFill>
          <a:blip r:embed="rId2"/>
          <a:stretch>
            <a:fillRect/>
          </a:stretch>
        </p:blipFill>
        <p:spPr>
          <a:xfrm>
            <a:off x="1253529" y="2832791"/>
            <a:ext cx="7034508" cy="3206750"/>
          </a:xfrm>
          <a:prstGeom prst="rect">
            <a:avLst/>
          </a:prstGeom>
        </p:spPr>
      </p:pic>
      <p:pic>
        <p:nvPicPr>
          <p:cNvPr id="7" name="Picture 6">
            <a:extLst>
              <a:ext uri="{FF2B5EF4-FFF2-40B4-BE49-F238E27FC236}">
                <a16:creationId xmlns:a16="http://schemas.microsoft.com/office/drawing/2014/main" id="{24AAC4F3-94C9-168A-D914-9DC054994D66}"/>
              </a:ext>
            </a:extLst>
          </p:cNvPr>
          <p:cNvPicPr>
            <a:picLocks noChangeAspect="1"/>
          </p:cNvPicPr>
          <p:nvPr/>
        </p:nvPicPr>
        <p:blipFill>
          <a:blip r:embed="rId3"/>
          <a:stretch>
            <a:fillRect/>
          </a:stretch>
        </p:blipFill>
        <p:spPr>
          <a:xfrm>
            <a:off x="8380595" y="2727677"/>
            <a:ext cx="3530184" cy="2199470"/>
          </a:xfrm>
          <a:prstGeom prst="rect">
            <a:avLst/>
          </a:prstGeom>
        </p:spPr>
      </p:pic>
      <p:sp>
        <p:nvSpPr>
          <p:cNvPr id="9" name="TextBox 8">
            <a:extLst>
              <a:ext uri="{FF2B5EF4-FFF2-40B4-BE49-F238E27FC236}">
                <a16:creationId xmlns:a16="http://schemas.microsoft.com/office/drawing/2014/main" id="{235840E5-95EA-BAAE-7510-4C54E1699772}"/>
              </a:ext>
            </a:extLst>
          </p:cNvPr>
          <p:cNvSpPr txBox="1"/>
          <p:nvPr/>
        </p:nvSpPr>
        <p:spPr>
          <a:xfrm>
            <a:off x="4856921" y="6149438"/>
            <a:ext cx="6109252" cy="369332"/>
          </a:xfrm>
          <a:prstGeom prst="rect">
            <a:avLst/>
          </a:prstGeom>
          <a:noFill/>
        </p:spPr>
        <p:txBody>
          <a:bodyPr wrap="square">
            <a:spAutoFit/>
          </a:bodyPr>
          <a:lstStyle/>
          <a:p>
            <a:r>
              <a:rPr lang="en-US" dirty="0">
                <a:solidFill>
                  <a:srgbClr val="FF0000"/>
                </a:solidFill>
                <a:highlight>
                  <a:srgbClr val="FFFF00"/>
                </a:highlight>
              </a:rPr>
              <a:t>a Pandas Series can support </a:t>
            </a:r>
            <a:r>
              <a:rPr lang="en-US" dirty="0">
                <a:solidFill>
                  <a:srgbClr val="FF0000"/>
                </a:solidFill>
                <a:effectLst/>
                <a:highlight>
                  <a:srgbClr val="FFFF00"/>
                </a:highlight>
              </a:rPr>
              <a:t>mixed data types</a:t>
            </a:r>
            <a:endParaRPr lang="en-IE" dirty="0">
              <a:solidFill>
                <a:srgbClr val="FF0000"/>
              </a:solidFill>
              <a:highlight>
                <a:srgbClr val="FFFF00"/>
              </a:highlight>
            </a:endParaRPr>
          </a:p>
        </p:txBody>
      </p:sp>
      <p:pic>
        <p:nvPicPr>
          <p:cNvPr id="11" name="Picture 10">
            <a:extLst>
              <a:ext uri="{FF2B5EF4-FFF2-40B4-BE49-F238E27FC236}">
                <a16:creationId xmlns:a16="http://schemas.microsoft.com/office/drawing/2014/main" id="{701F4321-1AB9-FAFB-B78C-C9E6FE9DFA97}"/>
              </a:ext>
            </a:extLst>
          </p:cNvPr>
          <p:cNvPicPr>
            <a:picLocks noChangeAspect="1"/>
          </p:cNvPicPr>
          <p:nvPr/>
        </p:nvPicPr>
        <p:blipFill>
          <a:blip r:embed="rId4"/>
          <a:stretch>
            <a:fillRect/>
          </a:stretch>
        </p:blipFill>
        <p:spPr>
          <a:xfrm>
            <a:off x="4762383" y="2734140"/>
            <a:ext cx="1400370" cy="1276528"/>
          </a:xfrm>
          <a:prstGeom prst="rect">
            <a:avLst/>
          </a:prstGeom>
        </p:spPr>
      </p:pic>
      <p:pic>
        <p:nvPicPr>
          <p:cNvPr id="13" name="Picture 12">
            <a:extLst>
              <a:ext uri="{FF2B5EF4-FFF2-40B4-BE49-F238E27FC236}">
                <a16:creationId xmlns:a16="http://schemas.microsoft.com/office/drawing/2014/main" id="{B65500EC-7BE4-CF72-28BA-61E3591AE8E0}"/>
              </a:ext>
            </a:extLst>
          </p:cNvPr>
          <p:cNvPicPr>
            <a:picLocks noChangeAspect="1"/>
          </p:cNvPicPr>
          <p:nvPr/>
        </p:nvPicPr>
        <p:blipFill>
          <a:blip r:embed="rId5"/>
          <a:stretch>
            <a:fillRect/>
          </a:stretch>
        </p:blipFill>
        <p:spPr>
          <a:xfrm>
            <a:off x="4857577" y="4330907"/>
            <a:ext cx="1238423" cy="895475"/>
          </a:xfrm>
          <a:prstGeom prst="rect">
            <a:avLst/>
          </a:prstGeom>
        </p:spPr>
      </p:pic>
      <p:cxnSp>
        <p:nvCxnSpPr>
          <p:cNvPr id="15" name="Straight Arrow Connector 14">
            <a:extLst>
              <a:ext uri="{FF2B5EF4-FFF2-40B4-BE49-F238E27FC236}">
                <a16:creationId xmlns:a16="http://schemas.microsoft.com/office/drawing/2014/main" id="{DEF86390-98AE-FE63-5168-096E355798F0}"/>
              </a:ext>
            </a:extLst>
          </p:cNvPr>
          <p:cNvCxnSpPr/>
          <p:nvPr/>
        </p:nvCxnSpPr>
        <p:spPr>
          <a:xfrm flipV="1">
            <a:off x="3954780" y="3429000"/>
            <a:ext cx="594360" cy="251460"/>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944A3-81B4-4BB0-4A63-2D9CF71BC862}"/>
              </a:ext>
            </a:extLst>
          </p:cNvPr>
          <p:cNvCxnSpPr>
            <a:cxnSpLocks/>
          </p:cNvCxnSpPr>
          <p:nvPr/>
        </p:nvCxnSpPr>
        <p:spPr>
          <a:xfrm>
            <a:off x="4269713" y="4813356"/>
            <a:ext cx="587208" cy="175678"/>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1C1D00-60F2-EFD0-6F91-80956376E671}"/>
              </a:ext>
            </a:extLst>
          </p:cNvPr>
          <p:cNvSpPr/>
          <p:nvPr/>
        </p:nvSpPr>
        <p:spPr>
          <a:xfrm>
            <a:off x="4838700" y="2734140"/>
            <a:ext cx="166115" cy="224381"/>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8" name="Oval 7">
            <a:extLst>
              <a:ext uri="{FF2B5EF4-FFF2-40B4-BE49-F238E27FC236}">
                <a16:creationId xmlns:a16="http://schemas.microsoft.com/office/drawing/2014/main" id="{41D404F5-52C6-0EDE-3239-B45F124357C8}"/>
              </a:ext>
            </a:extLst>
          </p:cNvPr>
          <p:cNvSpPr/>
          <p:nvPr/>
        </p:nvSpPr>
        <p:spPr>
          <a:xfrm>
            <a:off x="4838700" y="2923358"/>
            <a:ext cx="166115" cy="224381"/>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10" name="Oval 9">
            <a:extLst>
              <a:ext uri="{FF2B5EF4-FFF2-40B4-BE49-F238E27FC236}">
                <a16:creationId xmlns:a16="http://schemas.microsoft.com/office/drawing/2014/main" id="{7D3840BF-EDC9-FBC4-5801-6F017D810B90}"/>
              </a:ext>
            </a:extLst>
          </p:cNvPr>
          <p:cNvSpPr/>
          <p:nvPr/>
        </p:nvSpPr>
        <p:spPr>
          <a:xfrm>
            <a:off x="4838700" y="3148023"/>
            <a:ext cx="166115" cy="224381"/>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19" name="Oval 18">
            <a:extLst>
              <a:ext uri="{FF2B5EF4-FFF2-40B4-BE49-F238E27FC236}">
                <a16:creationId xmlns:a16="http://schemas.microsoft.com/office/drawing/2014/main" id="{89073175-7A6C-BA59-226D-B1D4AE98737D}"/>
              </a:ext>
            </a:extLst>
          </p:cNvPr>
          <p:cNvSpPr/>
          <p:nvPr/>
        </p:nvSpPr>
        <p:spPr>
          <a:xfrm>
            <a:off x="4838700" y="3353033"/>
            <a:ext cx="166115" cy="224381"/>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0" name="Oval 19">
            <a:extLst>
              <a:ext uri="{FF2B5EF4-FFF2-40B4-BE49-F238E27FC236}">
                <a16:creationId xmlns:a16="http://schemas.microsoft.com/office/drawing/2014/main" id="{C382B72C-4DB7-154D-B765-44DFC4170188}"/>
              </a:ext>
            </a:extLst>
          </p:cNvPr>
          <p:cNvSpPr/>
          <p:nvPr/>
        </p:nvSpPr>
        <p:spPr>
          <a:xfrm>
            <a:off x="4838700" y="3570395"/>
            <a:ext cx="166115" cy="224381"/>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1" name="TextBox 20">
            <a:extLst>
              <a:ext uri="{FF2B5EF4-FFF2-40B4-BE49-F238E27FC236}">
                <a16:creationId xmlns:a16="http://schemas.microsoft.com/office/drawing/2014/main" id="{D366B331-2D7D-9F79-D7C4-1E1C7101743D}"/>
              </a:ext>
            </a:extLst>
          </p:cNvPr>
          <p:cNvSpPr txBox="1"/>
          <p:nvPr/>
        </p:nvSpPr>
        <p:spPr>
          <a:xfrm>
            <a:off x="4424502" y="2440588"/>
            <a:ext cx="692562" cy="369332"/>
          </a:xfrm>
          <a:prstGeom prst="rect">
            <a:avLst/>
          </a:prstGeom>
          <a:noFill/>
        </p:spPr>
        <p:txBody>
          <a:bodyPr wrap="none" rtlCol="0">
            <a:spAutoFit/>
          </a:bodyPr>
          <a:lstStyle/>
          <a:p>
            <a:r>
              <a:rPr lang="en-IE" dirty="0">
                <a:solidFill>
                  <a:srgbClr val="00B050"/>
                </a:solidFill>
              </a:rPr>
              <a:t>index</a:t>
            </a:r>
          </a:p>
        </p:txBody>
      </p:sp>
      <p:sp>
        <p:nvSpPr>
          <p:cNvPr id="22" name="Oval 21">
            <a:extLst>
              <a:ext uri="{FF2B5EF4-FFF2-40B4-BE49-F238E27FC236}">
                <a16:creationId xmlns:a16="http://schemas.microsoft.com/office/drawing/2014/main" id="{D944BE29-876F-C677-D50D-1FE235F8A0EA}"/>
              </a:ext>
            </a:extLst>
          </p:cNvPr>
          <p:cNvSpPr/>
          <p:nvPr/>
        </p:nvSpPr>
        <p:spPr>
          <a:xfrm>
            <a:off x="5283354" y="2734140"/>
            <a:ext cx="166115" cy="22438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3" name="TextBox 22">
            <a:extLst>
              <a:ext uri="{FF2B5EF4-FFF2-40B4-BE49-F238E27FC236}">
                <a16:creationId xmlns:a16="http://schemas.microsoft.com/office/drawing/2014/main" id="{CF329CCC-E307-1A54-65DC-9F09A9BE9A19}"/>
              </a:ext>
            </a:extLst>
          </p:cNvPr>
          <p:cNvSpPr txBox="1"/>
          <p:nvPr/>
        </p:nvSpPr>
        <p:spPr>
          <a:xfrm>
            <a:off x="5140863" y="2416042"/>
            <a:ext cx="1583510" cy="369332"/>
          </a:xfrm>
          <a:prstGeom prst="rect">
            <a:avLst/>
          </a:prstGeom>
          <a:noFill/>
        </p:spPr>
        <p:txBody>
          <a:bodyPr wrap="none" rtlCol="0">
            <a:spAutoFit/>
          </a:bodyPr>
          <a:lstStyle/>
          <a:p>
            <a:r>
              <a:rPr lang="en-IE" dirty="0">
                <a:solidFill>
                  <a:srgbClr val="00B0F0"/>
                </a:solidFill>
              </a:rPr>
              <a:t>attribute value</a:t>
            </a:r>
          </a:p>
        </p:txBody>
      </p:sp>
      <p:sp>
        <p:nvSpPr>
          <p:cNvPr id="25" name="Oval 24">
            <a:extLst>
              <a:ext uri="{FF2B5EF4-FFF2-40B4-BE49-F238E27FC236}">
                <a16:creationId xmlns:a16="http://schemas.microsoft.com/office/drawing/2014/main" id="{E25A74FE-95AC-2071-EE2D-B1380251E84A}"/>
              </a:ext>
            </a:extLst>
          </p:cNvPr>
          <p:cNvSpPr/>
          <p:nvPr/>
        </p:nvSpPr>
        <p:spPr>
          <a:xfrm>
            <a:off x="5283354" y="2942688"/>
            <a:ext cx="166115" cy="22438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6" name="Oval 25">
            <a:extLst>
              <a:ext uri="{FF2B5EF4-FFF2-40B4-BE49-F238E27FC236}">
                <a16:creationId xmlns:a16="http://schemas.microsoft.com/office/drawing/2014/main" id="{372C9C8C-577A-C812-CD0A-924E36A7DD06}"/>
              </a:ext>
            </a:extLst>
          </p:cNvPr>
          <p:cNvSpPr/>
          <p:nvPr/>
        </p:nvSpPr>
        <p:spPr>
          <a:xfrm>
            <a:off x="5283354" y="3155939"/>
            <a:ext cx="166115" cy="22438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7" name="Oval 26">
            <a:extLst>
              <a:ext uri="{FF2B5EF4-FFF2-40B4-BE49-F238E27FC236}">
                <a16:creationId xmlns:a16="http://schemas.microsoft.com/office/drawing/2014/main" id="{F3CDC4D9-FC12-A1DB-BE62-D70DF0475C54}"/>
              </a:ext>
            </a:extLst>
          </p:cNvPr>
          <p:cNvSpPr/>
          <p:nvPr/>
        </p:nvSpPr>
        <p:spPr>
          <a:xfrm>
            <a:off x="5283354" y="3364487"/>
            <a:ext cx="166115" cy="22438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8" name="Oval 27">
            <a:extLst>
              <a:ext uri="{FF2B5EF4-FFF2-40B4-BE49-F238E27FC236}">
                <a16:creationId xmlns:a16="http://schemas.microsoft.com/office/drawing/2014/main" id="{5B347B88-EA97-E75A-57CE-782220B642CF}"/>
              </a:ext>
            </a:extLst>
          </p:cNvPr>
          <p:cNvSpPr/>
          <p:nvPr/>
        </p:nvSpPr>
        <p:spPr>
          <a:xfrm>
            <a:off x="5283354" y="3566845"/>
            <a:ext cx="166115" cy="224381"/>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rgbClr val="00B050"/>
              </a:solidFill>
            </a:endParaRPr>
          </a:p>
        </p:txBody>
      </p:sp>
      <p:sp>
        <p:nvSpPr>
          <p:cNvPr id="29" name="TextBox 28">
            <a:extLst>
              <a:ext uri="{FF2B5EF4-FFF2-40B4-BE49-F238E27FC236}">
                <a16:creationId xmlns:a16="http://schemas.microsoft.com/office/drawing/2014/main" id="{5CE1675A-49B7-A0E2-A238-658917687A66}"/>
              </a:ext>
            </a:extLst>
          </p:cNvPr>
          <p:cNvSpPr txBox="1"/>
          <p:nvPr/>
        </p:nvSpPr>
        <p:spPr>
          <a:xfrm>
            <a:off x="6038916" y="3029018"/>
            <a:ext cx="2488502" cy="646331"/>
          </a:xfrm>
          <a:prstGeom prst="rect">
            <a:avLst/>
          </a:prstGeom>
          <a:noFill/>
        </p:spPr>
        <p:txBody>
          <a:bodyPr wrap="none" rtlCol="0">
            <a:spAutoFit/>
          </a:bodyPr>
          <a:lstStyle/>
          <a:p>
            <a:r>
              <a:rPr lang="en-IE" dirty="0">
                <a:solidFill>
                  <a:srgbClr val="FF0000"/>
                </a:solidFill>
              </a:rPr>
              <a:t>attribute name?</a:t>
            </a:r>
          </a:p>
          <a:p>
            <a:r>
              <a:rPr lang="en-IE" dirty="0">
                <a:solidFill>
                  <a:srgbClr val="FF0000"/>
                </a:solidFill>
              </a:rPr>
              <a:t>Not defined yet in Series</a:t>
            </a:r>
          </a:p>
        </p:txBody>
      </p:sp>
    </p:spTree>
    <p:extLst>
      <p:ext uri="{BB962C8B-B14F-4D97-AF65-F5344CB8AC3E}">
        <p14:creationId xmlns:p14="http://schemas.microsoft.com/office/powerpoint/2010/main" val="1390363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9683-FD77-AF1C-3317-A4D32BAB295B}"/>
              </a:ext>
            </a:extLst>
          </p:cNvPr>
          <p:cNvSpPr>
            <a:spLocks noGrp="1"/>
          </p:cNvSpPr>
          <p:nvPr>
            <p:ph type="title"/>
          </p:nvPr>
        </p:nvSpPr>
        <p:spPr/>
        <p:txBody>
          <a:bodyPr/>
          <a:lstStyle/>
          <a:p>
            <a:r>
              <a:rPr lang="en-IE" dirty="0" err="1"/>
              <a:t>DataFrame</a:t>
            </a:r>
            <a:r>
              <a:rPr lang="en-IE" dirty="0"/>
              <a:t> in </a:t>
            </a:r>
            <a:r>
              <a:rPr lang="en-IE" dirty="0">
                <a:solidFill>
                  <a:srgbClr val="EB5757"/>
                </a:solidFill>
                <a:effectLst/>
                <a:latin typeface="SFMono-Regular"/>
              </a:rPr>
              <a:t>pandas</a:t>
            </a:r>
            <a:endParaRPr lang="en-IE" dirty="0"/>
          </a:p>
        </p:txBody>
      </p:sp>
      <p:pic>
        <p:nvPicPr>
          <p:cNvPr id="5" name="Content Placeholder 4">
            <a:extLst>
              <a:ext uri="{FF2B5EF4-FFF2-40B4-BE49-F238E27FC236}">
                <a16:creationId xmlns:a16="http://schemas.microsoft.com/office/drawing/2014/main" id="{267EAF32-0FC2-9F9C-D3EA-36B76C92DB28}"/>
              </a:ext>
            </a:extLst>
          </p:cNvPr>
          <p:cNvPicPr>
            <a:picLocks noGrp="1" noChangeAspect="1"/>
          </p:cNvPicPr>
          <p:nvPr>
            <p:ph idx="1"/>
          </p:nvPr>
        </p:nvPicPr>
        <p:blipFill>
          <a:blip r:embed="rId2"/>
          <a:stretch>
            <a:fillRect/>
          </a:stretch>
        </p:blipFill>
        <p:spPr>
          <a:xfrm>
            <a:off x="558101" y="1551305"/>
            <a:ext cx="8619245" cy="4154702"/>
          </a:xfrm>
        </p:spPr>
      </p:pic>
      <p:pic>
        <p:nvPicPr>
          <p:cNvPr id="7" name="Picture 6">
            <a:extLst>
              <a:ext uri="{FF2B5EF4-FFF2-40B4-BE49-F238E27FC236}">
                <a16:creationId xmlns:a16="http://schemas.microsoft.com/office/drawing/2014/main" id="{C1AC7737-DACD-8DB2-8522-C55E88D3009A}"/>
              </a:ext>
            </a:extLst>
          </p:cNvPr>
          <p:cNvPicPr>
            <a:picLocks noChangeAspect="1"/>
          </p:cNvPicPr>
          <p:nvPr/>
        </p:nvPicPr>
        <p:blipFill>
          <a:blip r:embed="rId3"/>
          <a:stretch>
            <a:fillRect/>
          </a:stretch>
        </p:blipFill>
        <p:spPr>
          <a:xfrm>
            <a:off x="6776455" y="2020733"/>
            <a:ext cx="5256519" cy="4528017"/>
          </a:xfrm>
          <a:prstGeom prst="rect">
            <a:avLst/>
          </a:prstGeom>
        </p:spPr>
      </p:pic>
      <p:sp>
        <p:nvSpPr>
          <p:cNvPr id="3" name="TextBox 2">
            <a:extLst>
              <a:ext uri="{FF2B5EF4-FFF2-40B4-BE49-F238E27FC236}">
                <a16:creationId xmlns:a16="http://schemas.microsoft.com/office/drawing/2014/main" id="{9821964F-82DD-56CB-CD45-5148687733ED}"/>
              </a:ext>
            </a:extLst>
          </p:cNvPr>
          <p:cNvSpPr txBox="1"/>
          <p:nvPr/>
        </p:nvSpPr>
        <p:spPr>
          <a:xfrm>
            <a:off x="3332897" y="4847710"/>
            <a:ext cx="1631922" cy="369332"/>
          </a:xfrm>
          <a:prstGeom prst="rect">
            <a:avLst/>
          </a:prstGeom>
          <a:noFill/>
        </p:spPr>
        <p:txBody>
          <a:bodyPr wrap="none" rtlCol="0">
            <a:spAutoFit/>
          </a:bodyPr>
          <a:lstStyle/>
          <a:p>
            <a:r>
              <a:rPr lang="en-IE" dirty="0">
                <a:solidFill>
                  <a:srgbClr val="00B050"/>
                </a:solidFill>
              </a:rPr>
              <a:t>Index = [1, 2, 3]</a:t>
            </a:r>
          </a:p>
        </p:txBody>
      </p:sp>
      <p:sp>
        <p:nvSpPr>
          <p:cNvPr id="4" name="TextBox 3">
            <a:extLst>
              <a:ext uri="{FF2B5EF4-FFF2-40B4-BE49-F238E27FC236}">
                <a16:creationId xmlns:a16="http://schemas.microsoft.com/office/drawing/2014/main" id="{4ED89CAD-4B02-9CE2-45BE-877F02D56289}"/>
              </a:ext>
            </a:extLst>
          </p:cNvPr>
          <p:cNvSpPr txBox="1"/>
          <p:nvPr/>
        </p:nvSpPr>
        <p:spPr>
          <a:xfrm>
            <a:off x="2021130" y="5269081"/>
            <a:ext cx="1583510" cy="369332"/>
          </a:xfrm>
          <a:prstGeom prst="rect">
            <a:avLst/>
          </a:prstGeom>
          <a:noFill/>
        </p:spPr>
        <p:txBody>
          <a:bodyPr wrap="none" rtlCol="0">
            <a:spAutoFit/>
          </a:bodyPr>
          <a:lstStyle/>
          <a:p>
            <a:r>
              <a:rPr lang="en-IE" dirty="0">
                <a:solidFill>
                  <a:srgbClr val="00B0F0"/>
                </a:solidFill>
              </a:rPr>
              <a:t>attribute value</a:t>
            </a:r>
          </a:p>
        </p:txBody>
      </p:sp>
      <p:sp>
        <p:nvSpPr>
          <p:cNvPr id="6" name="TextBox 5">
            <a:extLst>
              <a:ext uri="{FF2B5EF4-FFF2-40B4-BE49-F238E27FC236}">
                <a16:creationId xmlns:a16="http://schemas.microsoft.com/office/drawing/2014/main" id="{6012895E-AD8F-D892-63BE-172B1ACC8A73}"/>
              </a:ext>
            </a:extLst>
          </p:cNvPr>
          <p:cNvSpPr txBox="1"/>
          <p:nvPr/>
        </p:nvSpPr>
        <p:spPr>
          <a:xfrm>
            <a:off x="324383" y="5306695"/>
            <a:ext cx="1595437" cy="369332"/>
          </a:xfrm>
          <a:prstGeom prst="rect">
            <a:avLst/>
          </a:prstGeom>
          <a:noFill/>
        </p:spPr>
        <p:txBody>
          <a:bodyPr wrap="none" rtlCol="0">
            <a:spAutoFit/>
          </a:bodyPr>
          <a:lstStyle/>
          <a:p>
            <a:r>
              <a:rPr lang="en-IE" dirty="0">
                <a:solidFill>
                  <a:srgbClr val="FF0000"/>
                </a:solidFill>
              </a:rPr>
              <a:t>attribute name</a:t>
            </a:r>
          </a:p>
        </p:txBody>
      </p:sp>
      <p:cxnSp>
        <p:nvCxnSpPr>
          <p:cNvPr id="9" name="Straight Arrow Connector 8">
            <a:extLst>
              <a:ext uri="{FF2B5EF4-FFF2-40B4-BE49-F238E27FC236}">
                <a16:creationId xmlns:a16="http://schemas.microsoft.com/office/drawing/2014/main" id="{471CB7D4-B79D-BF14-575E-BACF11947297}"/>
              </a:ext>
            </a:extLst>
          </p:cNvPr>
          <p:cNvCxnSpPr/>
          <p:nvPr/>
        </p:nvCxnSpPr>
        <p:spPr>
          <a:xfrm flipV="1">
            <a:off x="1005840" y="4673600"/>
            <a:ext cx="502920" cy="6959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F219E18-09AF-2D26-320A-ED5FF1773F2A}"/>
              </a:ext>
            </a:extLst>
          </p:cNvPr>
          <p:cNvSpPr/>
          <p:nvPr/>
        </p:nvSpPr>
        <p:spPr>
          <a:xfrm>
            <a:off x="1432207" y="4081050"/>
            <a:ext cx="310233"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a:extLst>
              <a:ext uri="{FF2B5EF4-FFF2-40B4-BE49-F238E27FC236}">
                <a16:creationId xmlns:a16="http://schemas.microsoft.com/office/drawing/2014/main" id="{530907CB-E49B-CA55-E8D3-338417321BAB}"/>
              </a:ext>
            </a:extLst>
          </p:cNvPr>
          <p:cNvSpPr/>
          <p:nvPr/>
        </p:nvSpPr>
        <p:spPr>
          <a:xfrm>
            <a:off x="1432207" y="4367133"/>
            <a:ext cx="310233" cy="3776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Oval 12">
            <a:extLst>
              <a:ext uri="{FF2B5EF4-FFF2-40B4-BE49-F238E27FC236}">
                <a16:creationId xmlns:a16="http://schemas.microsoft.com/office/drawing/2014/main" id="{23C6429B-1A73-7F0A-9E46-0D514C165B30}"/>
              </a:ext>
            </a:extLst>
          </p:cNvPr>
          <p:cNvSpPr/>
          <p:nvPr/>
        </p:nvSpPr>
        <p:spPr>
          <a:xfrm>
            <a:off x="2021130" y="4352372"/>
            <a:ext cx="31023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Oval 13">
            <a:extLst>
              <a:ext uri="{FF2B5EF4-FFF2-40B4-BE49-F238E27FC236}">
                <a16:creationId xmlns:a16="http://schemas.microsoft.com/office/drawing/2014/main" id="{8B49B87C-22BC-0A90-CAEA-284220659DD8}"/>
              </a:ext>
            </a:extLst>
          </p:cNvPr>
          <p:cNvSpPr/>
          <p:nvPr/>
        </p:nvSpPr>
        <p:spPr>
          <a:xfrm>
            <a:off x="2532601" y="4367132"/>
            <a:ext cx="31023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Oval 14">
            <a:extLst>
              <a:ext uri="{FF2B5EF4-FFF2-40B4-BE49-F238E27FC236}">
                <a16:creationId xmlns:a16="http://schemas.microsoft.com/office/drawing/2014/main" id="{2A5A4EAB-3805-66D3-E491-FEDA30DE76E7}"/>
              </a:ext>
            </a:extLst>
          </p:cNvPr>
          <p:cNvSpPr/>
          <p:nvPr/>
        </p:nvSpPr>
        <p:spPr>
          <a:xfrm>
            <a:off x="3025042" y="4367132"/>
            <a:ext cx="31023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Oval 15">
            <a:extLst>
              <a:ext uri="{FF2B5EF4-FFF2-40B4-BE49-F238E27FC236}">
                <a16:creationId xmlns:a16="http://schemas.microsoft.com/office/drawing/2014/main" id="{B43DB17E-2E64-11AA-7698-0069F934C6FE}"/>
              </a:ext>
            </a:extLst>
          </p:cNvPr>
          <p:cNvSpPr/>
          <p:nvPr/>
        </p:nvSpPr>
        <p:spPr>
          <a:xfrm>
            <a:off x="2518713" y="4081049"/>
            <a:ext cx="31023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Oval 18">
            <a:extLst>
              <a:ext uri="{FF2B5EF4-FFF2-40B4-BE49-F238E27FC236}">
                <a16:creationId xmlns:a16="http://schemas.microsoft.com/office/drawing/2014/main" id="{308FF0A8-EC3B-ABCE-2AC6-1DCD6598BE5D}"/>
              </a:ext>
            </a:extLst>
          </p:cNvPr>
          <p:cNvSpPr/>
          <p:nvPr/>
        </p:nvSpPr>
        <p:spPr>
          <a:xfrm>
            <a:off x="2231253" y="4081049"/>
            <a:ext cx="31023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a:extLst>
              <a:ext uri="{FF2B5EF4-FFF2-40B4-BE49-F238E27FC236}">
                <a16:creationId xmlns:a16="http://schemas.microsoft.com/office/drawing/2014/main" id="{D8BE4432-8A0F-FC81-7985-BD8AE6D72C31}"/>
              </a:ext>
            </a:extLst>
          </p:cNvPr>
          <p:cNvSpPr/>
          <p:nvPr/>
        </p:nvSpPr>
        <p:spPr>
          <a:xfrm>
            <a:off x="1920410" y="4081049"/>
            <a:ext cx="310233" cy="377687"/>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21" name="Straight Arrow Connector 20">
            <a:extLst>
              <a:ext uri="{FF2B5EF4-FFF2-40B4-BE49-F238E27FC236}">
                <a16:creationId xmlns:a16="http://schemas.microsoft.com/office/drawing/2014/main" id="{4DCECBA3-D0F2-D5FF-042B-D171AF75D81B}"/>
              </a:ext>
            </a:extLst>
          </p:cNvPr>
          <p:cNvCxnSpPr>
            <a:cxnSpLocks/>
            <a:stCxn id="4" idx="0"/>
            <a:endCxn id="14" idx="4"/>
          </p:cNvCxnSpPr>
          <p:nvPr/>
        </p:nvCxnSpPr>
        <p:spPr>
          <a:xfrm flipH="1" flipV="1">
            <a:off x="2687718" y="4744819"/>
            <a:ext cx="125167" cy="52426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22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D05B4-5BE3-DDA7-0B07-6ECAE81C121F}"/>
              </a:ext>
            </a:extLst>
          </p:cNvPr>
          <p:cNvSpPr>
            <a:spLocks noGrp="1"/>
          </p:cNvSpPr>
          <p:nvPr>
            <p:ph type="ctrTitle"/>
          </p:nvPr>
        </p:nvSpPr>
        <p:spPr/>
        <p:txBody>
          <a:bodyPr>
            <a:normAutofit/>
          </a:bodyPr>
          <a:lstStyle/>
          <a:p>
            <a:r>
              <a:rPr lang="en-GB" dirty="0"/>
              <a:t>Tabular Data and Graph Data</a:t>
            </a:r>
          </a:p>
        </p:txBody>
      </p:sp>
      <p:sp>
        <p:nvSpPr>
          <p:cNvPr id="5" name="Subtitle 4">
            <a:extLst>
              <a:ext uri="{FF2B5EF4-FFF2-40B4-BE49-F238E27FC236}">
                <a16:creationId xmlns:a16="http://schemas.microsoft.com/office/drawing/2014/main" id="{EF86013E-2FF5-F06A-54DE-4DAE9F063D51}"/>
              </a:ext>
            </a:extLst>
          </p:cNvPr>
          <p:cNvSpPr>
            <a:spLocks noGrp="1"/>
          </p:cNvSpPr>
          <p:nvPr>
            <p:ph type="subTitle" idx="1"/>
          </p:nvPr>
        </p:nvSpPr>
        <p:spPr/>
        <p:txBody>
          <a:bodyPr/>
          <a:lstStyle/>
          <a:p>
            <a:r>
              <a:rPr lang="en-IE" dirty="0"/>
              <a:t>Structure Data</a:t>
            </a:r>
          </a:p>
        </p:txBody>
      </p:sp>
    </p:spTree>
    <p:extLst>
      <p:ext uri="{BB962C8B-B14F-4D97-AF65-F5344CB8AC3E}">
        <p14:creationId xmlns:p14="http://schemas.microsoft.com/office/powerpoint/2010/main" val="285982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8DA759-8EF5-B625-4194-1880376E6851}"/>
              </a:ext>
            </a:extLst>
          </p:cNvPr>
          <p:cNvSpPr>
            <a:spLocks noGrp="1"/>
          </p:cNvSpPr>
          <p:nvPr>
            <p:ph type="ctrTitle"/>
          </p:nvPr>
        </p:nvSpPr>
        <p:spPr/>
        <p:txBody>
          <a:bodyPr/>
          <a:lstStyle/>
          <a:p>
            <a:r>
              <a:rPr lang="en-IE" dirty="0"/>
              <a:t>Series and </a:t>
            </a:r>
            <a:r>
              <a:rPr lang="en-IE" dirty="0" err="1"/>
              <a:t>DataFrame</a:t>
            </a:r>
            <a:endParaRPr lang="en-IE" dirty="0"/>
          </a:p>
        </p:txBody>
      </p:sp>
      <p:sp>
        <p:nvSpPr>
          <p:cNvPr id="5" name="Subtitle 4">
            <a:extLst>
              <a:ext uri="{FF2B5EF4-FFF2-40B4-BE49-F238E27FC236}">
                <a16:creationId xmlns:a16="http://schemas.microsoft.com/office/drawing/2014/main" id="{ADA50F20-F385-0585-3E49-71E5544E4E6A}"/>
              </a:ext>
            </a:extLst>
          </p:cNvPr>
          <p:cNvSpPr>
            <a:spLocks noGrp="1"/>
          </p:cNvSpPr>
          <p:nvPr>
            <p:ph type="subTitle" idx="1"/>
          </p:nvPr>
        </p:nvSpPr>
        <p:spPr/>
        <p:txBody>
          <a:bodyPr/>
          <a:lstStyle/>
          <a:p>
            <a:r>
              <a:rPr lang="en-IE" dirty="0"/>
              <a:t>Basics</a:t>
            </a:r>
          </a:p>
        </p:txBody>
      </p:sp>
    </p:spTree>
    <p:extLst>
      <p:ext uri="{BB962C8B-B14F-4D97-AF65-F5344CB8AC3E}">
        <p14:creationId xmlns:p14="http://schemas.microsoft.com/office/powerpoint/2010/main" val="356269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127798-BEEF-CC15-4ED2-29ECC07771F9}"/>
              </a:ext>
            </a:extLst>
          </p:cNvPr>
          <p:cNvSpPr>
            <a:spLocks noGrp="1"/>
          </p:cNvSpPr>
          <p:nvPr>
            <p:ph type="title"/>
          </p:nvPr>
        </p:nvSpPr>
        <p:spPr/>
        <p:txBody>
          <a:bodyPr/>
          <a:lstStyle/>
          <a:p>
            <a:r>
              <a:rPr lang="en-IE" dirty="0"/>
              <a:t>Load/Save</a:t>
            </a:r>
          </a:p>
        </p:txBody>
      </p:sp>
      <p:pic>
        <p:nvPicPr>
          <p:cNvPr id="7" name="Content Placeholder 6">
            <a:extLst>
              <a:ext uri="{FF2B5EF4-FFF2-40B4-BE49-F238E27FC236}">
                <a16:creationId xmlns:a16="http://schemas.microsoft.com/office/drawing/2014/main" id="{2AEF1E3D-51F0-31A5-F651-18A646A355B5}"/>
              </a:ext>
            </a:extLst>
          </p:cNvPr>
          <p:cNvPicPr>
            <a:picLocks noGrp="1" noChangeAspect="1"/>
          </p:cNvPicPr>
          <p:nvPr>
            <p:ph idx="1"/>
          </p:nvPr>
        </p:nvPicPr>
        <p:blipFill>
          <a:blip r:embed="rId2"/>
          <a:stretch>
            <a:fillRect/>
          </a:stretch>
        </p:blipFill>
        <p:spPr>
          <a:xfrm>
            <a:off x="1022739" y="1318670"/>
            <a:ext cx="6939817" cy="2325383"/>
          </a:xfrm>
        </p:spPr>
      </p:pic>
      <p:pic>
        <p:nvPicPr>
          <p:cNvPr id="9" name="Picture 8">
            <a:extLst>
              <a:ext uri="{FF2B5EF4-FFF2-40B4-BE49-F238E27FC236}">
                <a16:creationId xmlns:a16="http://schemas.microsoft.com/office/drawing/2014/main" id="{4F912639-4418-72FB-D32F-162463D2ECBC}"/>
              </a:ext>
            </a:extLst>
          </p:cNvPr>
          <p:cNvPicPr>
            <a:picLocks noChangeAspect="1"/>
          </p:cNvPicPr>
          <p:nvPr/>
        </p:nvPicPr>
        <p:blipFill>
          <a:blip r:embed="rId3"/>
          <a:stretch>
            <a:fillRect/>
          </a:stretch>
        </p:blipFill>
        <p:spPr>
          <a:xfrm>
            <a:off x="1022739" y="3799841"/>
            <a:ext cx="6503443" cy="2621731"/>
          </a:xfrm>
          <a:prstGeom prst="rect">
            <a:avLst/>
          </a:prstGeom>
        </p:spPr>
      </p:pic>
    </p:spTree>
    <p:extLst>
      <p:ext uri="{BB962C8B-B14F-4D97-AF65-F5344CB8AC3E}">
        <p14:creationId xmlns:p14="http://schemas.microsoft.com/office/powerpoint/2010/main" val="3336022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4462-CD4B-2104-5AD1-2F4D5E9F5403}"/>
              </a:ext>
            </a:extLst>
          </p:cNvPr>
          <p:cNvSpPr>
            <a:spLocks noGrp="1"/>
          </p:cNvSpPr>
          <p:nvPr>
            <p:ph type="title"/>
          </p:nvPr>
        </p:nvSpPr>
        <p:spPr/>
        <p:txBody>
          <a:bodyPr/>
          <a:lstStyle/>
          <a:p>
            <a:r>
              <a:rPr lang="en-IE" dirty="0"/>
              <a:t>Data Access</a:t>
            </a:r>
          </a:p>
        </p:txBody>
      </p:sp>
      <p:pic>
        <p:nvPicPr>
          <p:cNvPr id="9" name="Content Placeholder 8">
            <a:extLst>
              <a:ext uri="{FF2B5EF4-FFF2-40B4-BE49-F238E27FC236}">
                <a16:creationId xmlns:a16="http://schemas.microsoft.com/office/drawing/2014/main" id="{2DD09685-AA66-43AC-F099-AF5728FE68D2}"/>
              </a:ext>
            </a:extLst>
          </p:cNvPr>
          <p:cNvPicPr>
            <a:picLocks noGrp="1" noChangeAspect="1"/>
          </p:cNvPicPr>
          <p:nvPr>
            <p:ph idx="1"/>
          </p:nvPr>
        </p:nvPicPr>
        <p:blipFill>
          <a:blip r:embed="rId2"/>
          <a:stretch>
            <a:fillRect/>
          </a:stretch>
        </p:blipFill>
        <p:spPr>
          <a:xfrm>
            <a:off x="555079" y="1188951"/>
            <a:ext cx="4636042" cy="2787926"/>
          </a:xfrm>
        </p:spPr>
      </p:pic>
      <p:pic>
        <p:nvPicPr>
          <p:cNvPr id="11" name="Picture 10">
            <a:extLst>
              <a:ext uri="{FF2B5EF4-FFF2-40B4-BE49-F238E27FC236}">
                <a16:creationId xmlns:a16="http://schemas.microsoft.com/office/drawing/2014/main" id="{8F7E0E20-5684-8682-2F3C-433FD3B81424}"/>
              </a:ext>
            </a:extLst>
          </p:cNvPr>
          <p:cNvPicPr>
            <a:picLocks noChangeAspect="1"/>
          </p:cNvPicPr>
          <p:nvPr/>
        </p:nvPicPr>
        <p:blipFill>
          <a:blip r:embed="rId3"/>
          <a:stretch>
            <a:fillRect/>
          </a:stretch>
        </p:blipFill>
        <p:spPr>
          <a:xfrm>
            <a:off x="5718313" y="638077"/>
            <a:ext cx="6244611" cy="1362988"/>
          </a:xfrm>
          <a:prstGeom prst="rect">
            <a:avLst/>
          </a:prstGeom>
        </p:spPr>
      </p:pic>
      <p:pic>
        <p:nvPicPr>
          <p:cNvPr id="13" name="Picture 12">
            <a:extLst>
              <a:ext uri="{FF2B5EF4-FFF2-40B4-BE49-F238E27FC236}">
                <a16:creationId xmlns:a16="http://schemas.microsoft.com/office/drawing/2014/main" id="{8E62EDCC-5819-6007-8FB0-7697F71FD36D}"/>
              </a:ext>
            </a:extLst>
          </p:cNvPr>
          <p:cNvPicPr>
            <a:picLocks noChangeAspect="1"/>
          </p:cNvPicPr>
          <p:nvPr/>
        </p:nvPicPr>
        <p:blipFill>
          <a:blip r:embed="rId4"/>
          <a:stretch>
            <a:fillRect/>
          </a:stretch>
        </p:blipFill>
        <p:spPr>
          <a:xfrm>
            <a:off x="5658678" y="2413763"/>
            <a:ext cx="6304246" cy="1563114"/>
          </a:xfrm>
          <a:prstGeom prst="rect">
            <a:avLst/>
          </a:prstGeom>
        </p:spPr>
      </p:pic>
      <p:pic>
        <p:nvPicPr>
          <p:cNvPr id="15" name="Picture 14">
            <a:extLst>
              <a:ext uri="{FF2B5EF4-FFF2-40B4-BE49-F238E27FC236}">
                <a16:creationId xmlns:a16="http://schemas.microsoft.com/office/drawing/2014/main" id="{B4DAC362-9619-5862-8EBB-1A74DE6C2A2D}"/>
              </a:ext>
            </a:extLst>
          </p:cNvPr>
          <p:cNvPicPr>
            <a:picLocks noChangeAspect="1"/>
          </p:cNvPicPr>
          <p:nvPr/>
        </p:nvPicPr>
        <p:blipFill>
          <a:blip r:embed="rId5"/>
          <a:stretch>
            <a:fillRect/>
          </a:stretch>
        </p:blipFill>
        <p:spPr>
          <a:xfrm>
            <a:off x="5711687" y="4376074"/>
            <a:ext cx="6304246" cy="2322370"/>
          </a:xfrm>
          <a:prstGeom prst="rect">
            <a:avLst/>
          </a:prstGeom>
        </p:spPr>
      </p:pic>
      <p:pic>
        <p:nvPicPr>
          <p:cNvPr id="19" name="Picture 18">
            <a:extLst>
              <a:ext uri="{FF2B5EF4-FFF2-40B4-BE49-F238E27FC236}">
                <a16:creationId xmlns:a16="http://schemas.microsoft.com/office/drawing/2014/main" id="{DBF5616D-6063-40C2-189A-E5265A5ECD1D}"/>
              </a:ext>
            </a:extLst>
          </p:cNvPr>
          <p:cNvPicPr>
            <a:picLocks noChangeAspect="1"/>
          </p:cNvPicPr>
          <p:nvPr/>
        </p:nvPicPr>
        <p:blipFill>
          <a:blip r:embed="rId6"/>
          <a:stretch>
            <a:fillRect/>
          </a:stretch>
        </p:blipFill>
        <p:spPr>
          <a:xfrm>
            <a:off x="300697" y="4239039"/>
            <a:ext cx="5032044" cy="2400300"/>
          </a:xfrm>
          <a:prstGeom prst="rect">
            <a:avLst/>
          </a:prstGeom>
        </p:spPr>
      </p:pic>
    </p:spTree>
    <p:extLst>
      <p:ext uri="{BB962C8B-B14F-4D97-AF65-F5344CB8AC3E}">
        <p14:creationId xmlns:p14="http://schemas.microsoft.com/office/powerpoint/2010/main" val="3281766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4462-CD4B-2104-5AD1-2F4D5E9F5403}"/>
              </a:ext>
            </a:extLst>
          </p:cNvPr>
          <p:cNvSpPr>
            <a:spLocks noGrp="1"/>
          </p:cNvSpPr>
          <p:nvPr>
            <p:ph type="title"/>
          </p:nvPr>
        </p:nvSpPr>
        <p:spPr/>
        <p:txBody>
          <a:bodyPr/>
          <a:lstStyle/>
          <a:p>
            <a:r>
              <a:rPr lang="en-IE" dirty="0"/>
              <a:t>Data Access</a:t>
            </a:r>
          </a:p>
        </p:txBody>
      </p:sp>
      <p:pic>
        <p:nvPicPr>
          <p:cNvPr id="9" name="Content Placeholder 8">
            <a:extLst>
              <a:ext uri="{FF2B5EF4-FFF2-40B4-BE49-F238E27FC236}">
                <a16:creationId xmlns:a16="http://schemas.microsoft.com/office/drawing/2014/main" id="{2DD09685-AA66-43AC-F099-AF5728FE68D2}"/>
              </a:ext>
            </a:extLst>
          </p:cNvPr>
          <p:cNvPicPr>
            <a:picLocks noGrp="1" noChangeAspect="1"/>
          </p:cNvPicPr>
          <p:nvPr>
            <p:ph idx="1"/>
          </p:nvPr>
        </p:nvPicPr>
        <p:blipFill>
          <a:blip r:embed="rId2"/>
          <a:stretch>
            <a:fillRect/>
          </a:stretch>
        </p:blipFill>
        <p:spPr>
          <a:xfrm>
            <a:off x="555079" y="1188951"/>
            <a:ext cx="4636042" cy="2787926"/>
          </a:xfrm>
        </p:spPr>
      </p:pic>
      <p:pic>
        <p:nvPicPr>
          <p:cNvPr id="11" name="Picture 10">
            <a:extLst>
              <a:ext uri="{FF2B5EF4-FFF2-40B4-BE49-F238E27FC236}">
                <a16:creationId xmlns:a16="http://schemas.microsoft.com/office/drawing/2014/main" id="{8F7E0E20-5684-8682-2F3C-433FD3B81424}"/>
              </a:ext>
            </a:extLst>
          </p:cNvPr>
          <p:cNvPicPr>
            <a:picLocks noChangeAspect="1"/>
          </p:cNvPicPr>
          <p:nvPr/>
        </p:nvPicPr>
        <p:blipFill>
          <a:blip r:embed="rId3"/>
          <a:stretch>
            <a:fillRect/>
          </a:stretch>
        </p:blipFill>
        <p:spPr>
          <a:xfrm>
            <a:off x="5718313" y="638077"/>
            <a:ext cx="6244611" cy="1362988"/>
          </a:xfrm>
          <a:prstGeom prst="rect">
            <a:avLst/>
          </a:prstGeom>
        </p:spPr>
      </p:pic>
      <p:pic>
        <p:nvPicPr>
          <p:cNvPr id="13" name="Picture 12">
            <a:extLst>
              <a:ext uri="{FF2B5EF4-FFF2-40B4-BE49-F238E27FC236}">
                <a16:creationId xmlns:a16="http://schemas.microsoft.com/office/drawing/2014/main" id="{8E62EDCC-5819-6007-8FB0-7697F71FD36D}"/>
              </a:ext>
            </a:extLst>
          </p:cNvPr>
          <p:cNvPicPr>
            <a:picLocks noChangeAspect="1"/>
          </p:cNvPicPr>
          <p:nvPr/>
        </p:nvPicPr>
        <p:blipFill>
          <a:blip r:embed="rId4"/>
          <a:stretch>
            <a:fillRect/>
          </a:stretch>
        </p:blipFill>
        <p:spPr>
          <a:xfrm>
            <a:off x="5658678" y="2413763"/>
            <a:ext cx="6304246" cy="1563114"/>
          </a:xfrm>
          <a:prstGeom prst="rect">
            <a:avLst/>
          </a:prstGeom>
        </p:spPr>
      </p:pic>
      <p:pic>
        <p:nvPicPr>
          <p:cNvPr id="15" name="Picture 14">
            <a:extLst>
              <a:ext uri="{FF2B5EF4-FFF2-40B4-BE49-F238E27FC236}">
                <a16:creationId xmlns:a16="http://schemas.microsoft.com/office/drawing/2014/main" id="{B4DAC362-9619-5862-8EBB-1A74DE6C2A2D}"/>
              </a:ext>
            </a:extLst>
          </p:cNvPr>
          <p:cNvPicPr>
            <a:picLocks noChangeAspect="1"/>
          </p:cNvPicPr>
          <p:nvPr/>
        </p:nvPicPr>
        <p:blipFill>
          <a:blip r:embed="rId5"/>
          <a:stretch>
            <a:fillRect/>
          </a:stretch>
        </p:blipFill>
        <p:spPr>
          <a:xfrm>
            <a:off x="5711687" y="4376074"/>
            <a:ext cx="6304246" cy="2322370"/>
          </a:xfrm>
          <a:prstGeom prst="rect">
            <a:avLst/>
          </a:prstGeom>
        </p:spPr>
      </p:pic>
      <p:pic>
        <p:nvPicPr>
          <p:cNvPr id="19" name="Picture 18">
            <a:extLst>
              <a:ext uri="{FF2B5EF4-FFF2-40B4-BE49-F238E27FC236}">
                <a16:creationId xmlns:a16="http://schemas.microsoft.com/office/drawing/2014/main" id="{DBF5616D-6063-40C2-189A-E5265A5ECD1D}"/>
              </a:ext>
            </a:extLst>
          </p:cNvPr>
          <p:cNvPicPr>
            <a:picLocks noChangeAspect="1"/>
          </p:cNvPicPr>
          <p:nvPr/>
        </p:nvPicPr>
        <p:blipFill>
          <a:blip r:embed="rId6"/>
          <a:stretch>
            <a:fillRect/>
          </a:stretch>
        </p:blipFill>
        <p:spPr>
          <a:xfrm>
            <a:off x="300697" y="4239039"/>
            <a:ext cx="5032044" cy="2400300"/>
          </a:xfrm>
          <a:prstGeom prst="rect">
            <a:avLst/>
          </a:prstGeom>
        </p:spPr>
      </p:pic>
    </p:spTree>
    <p:extLst>
      <p:ext uri="{BB962C8B-B14F-4D97-AF65-F5344CB8AC3E}">
        <p14:creationId xmlns:p14="http://schemas.microsoft.com/office/powerpoint/2010/main" val="2705132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92F0-61D9-1393-C47B-A927B31E6C57}"/>
              </a:ext>
            </a:extLst>
          </p:cNvPr>
          <p:cNvSpPr>
            <a:spLocks noGrp="1"/>
          </p:cNvSpPr>
          <p:nvPr>
            <p:ph type="title"/>
          </p:nvPr>
        </p:nvSpPr>
        <p:spPr/>
        <p:txBody>
          <a:bodyPr/>
          <a:lstStyle/>
          <a:p>
            <a:r>
              <a:rPr lang="en-IE" dirty="0"/>
              <a:t>Data Access</a:t>
            </a:r>
          </a:p>
        </p:txBody>
      </p:sp>
      <p:pic>
        <p:nvPicPr>
          <p:cNvPr id="11" name="Content Placeholder 10">
            <a:extLst>
              <a:ext uri="{FF2B5EF4-FFF2-40B4-BE49-F238E27FC236}">
                <a16:creationId xmlns:a16="http://schemas.microsoft.com/office/drawing/2014/main" id="{4134117D-409F-9F0C-4DC5-ECB286EDC034}"/>
              </a:ext>
            </a:extLst>
          </p:cNvPr>
          <p:cNvPicPr>
            <a:picLocks noGrp="1" noChangeAspect="1"/>
          </p:cNvPicPr>
          <p:nvPr>
            <p:ph idx="1"/>
          </p:nvPr>
        </p:nvPicPr>
        <p:blipFill>
          <a:blip r:embed="rId2"/>
          <a:stretch>
            <a:fillRect/>
          </a:stretch>
        </p:blipFill>
        <p:spPr>
          <a:xfrm>
            <a:off x="6566451" y="572707"/>
            <a:ext cx="5480681" cy="2510111"/>
          </a:xfrm>
        </p:spPr>
      </p:pic>
      <p:pic>
        <p:nvPicPr>
          <p:cNvPr id="5" name="Picture 4">
            <a:extLst>
              <a:ext uri="{FF2B5EF4-FFF2-40B4-BE49-F238E27FC236}">
                <a16:creationId xmlns:a16="http://schemas.microsoft.com/office/drawing/2014/main" id="{CF19C55E-C7FC-C0B1-66ED-66D18FF2701C}"/>
              </a:ext>
            </a:extLst>
          </p:cNvPr>
          <p:cNvPicPr>
            <a:picLocks noChangeAspect="1"/>
          </p:cNvPicPr>
          <p:nvPr/>
        </p:nvPicPr>
        <p:blipFill>
          <a:blip r:embed="rId3"/>
          <a:stretch>
            <a:fillRect/>
          </a:stretch>
        </p:blipFill>
        <p:spPr>
          <a:xfrm>
            <a:off x="144867" y="1366561"/>
            <a:ext cx="6348698" cy="2413828"/>
          </a:xfrm>
          <a:prstGeom prst="rect">
            <a:avLst/>
          </a:prstGeom>
        </p:spPr>
      </p:pic>
      <p:pic>
        <p:nvPicPr>
          <p:cNvPr id="9" name="Picture 8">
            <a:extLst>
              <a:ext uri="{FF2B5EF4-FFF2-40B4-BE49-F238E27FC236}">
                <a16:creationId xmlns:a16="http://schemas.microsoft.com/office/drawing/2014/main" id="{B8D4DBDB-F4DF-69DF-3F13-75F48ECC07DD}"/>
              </a:ext>
            </a:extLst>
          </p:cNvPr>
          <p:cNvPicPr>
            <a:picLocks noChangeAspect="1"/>
          </p:cNvPicPr>
          <p:nvPr/>
        </p:nvPicPr>
        <p:blipFill>
          <a:blip r:embed="rId4"/>
          <a:stretch>
            <a:fillRect/>
          </a:stretch>
        </p:blipFill>
        <p:spPr>
          <a:xfrm>
            <a:off x="71980" y="3780389"/>
            <a:ext cx="6348698" cy="3040815"/>
          </a:xfrm>
          <a:prstGeom prst="rect">
            <a:avLst/>
          </a:prstGeom>
        </p:spPr>
      </p:pic>
      <p:pic>
        <p:nvPicPr>
          <p:cNvPr id="13" name="Picture 12">
            <a:extLst>
              <a:ext uri="{FF2B5EF4-FFF2-40B4-BE49-F238E27FC236}">
                <a16:creationId xmlns:a16="http://schemas.microsoft.com/office/drawing/2014/main" id="{7E49AC58-D70D-9757-13F4-8AF9C4CBB3B4}"/>
              </a:ext>
            </a:extLst>
          </p:cNvPr>
          <p:cNvPicPr>
            <a:picLocks noChangeAspect="1"/>
          </p:cNvPicPr>
          <p:nvPr/>
        </p:nvPicPr>
        <p:blipFill>
          <a:blip r:embed="rId5"/>
          <a:stretch>
            <a:fillRect/>
          </a:stretch>
        </p:blipFill>
        <p:spPr>
          <a:xfrm>
            <a:off x="6024023" y="5549348"/>
            <a:ext cx="6095997" cy="982057"/>
          </a:xfrm>
          <a:prstGeom prst="rect">
            <a:avLst/>
          </a:prstGeom>
        </p:spPr>
      </p:pic>
    </p:spTree>
    <p:extLst>
      <p:ext uri="{BB962C8B-B14F-4D97-AF65-F5344CB8AC3E}">
        <p14:creationId xmlns:p14="http://schemas.microsoft.com/office/powerpoint/2010/main" val="1593176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92F0-61D9-1393-C47B-A927B31E6C57}"/>
              </a:ext>
            </a:extLst>
          </p:cNvPr>
          <p:cNvSpPr>
            <a:spLocks noGrp="1"/>
          </p:cNvSpPr>
          <p:nvPr>
            <p:ph type="title"/>
          </p:nvPr>
        </p:nvSpPr>
        <p:spPr/>
        <p:txBody>
          <a:bodyPr/>
          <a:lstStyle/>
          <a:p>
            <a:r>
              <a:rPr lang="en-IE" dirty="0"/>
              <a:t>Data Manipulation</a:t>
            </a:r>
          </a:p>
        </p:txBody>
      </p:sp>
      <p:pic>
        <p:nvPicPr>
          <p:cNvPr id="4" name="Picture 3">
            <a:extLst>
              <a:ext uri="{FF2B5EF4-FFF2-40B4-BE49-F238E27FC236}">
                <a16:creationId xmlns:a16="http://schemas.microsoft.com/office/drawing/2014/main" id="{0A2E7C99-88AA-3AB8-EC8C-AD0CC6C682AB}"/>
              </a:ext>
            </a:extLst>
          </p:cNvPr>
          <p:cNvPicPr>
            <a:picLocks noChangeAspect="1"/>
          </p:cNvPicPr>
          <p:nvPr/>
        </p:nvPicPr>
        <p:blipFill>
          <a:blip r:embed="rId2"/>
          <a:stretch>
            <a:fillRect/>
          </a:stretch>
        </p:blipFill>
        <p:spPr>
          <a:xfrm>
            <a:off x="1285461" y="1308195"/>
            <a:ext cx="6278330" cy="2120805"/>
          </a:xfrm>
          <a:prstGeom prst="rect">
            <a:avLst/>
          </a:prstGeom>
        </p:spPr>
      </p:pic>
      <p:pic>
        <p:nvPicPr>
          <p:cNvPr id="16" name="Picture 15">
            <a:extLst>
              <a:ext uri="{FF2B5EF4-FFF2-40B4-BE49-F238E27FC236}">
                <a16:creationId xmlns:a16="http://schemas.microsoft.com/office/drawing/2014/main" id="{1533B31D-CD22-5FDF-3511-8E3CABAC0565}"/>
              </a:ext>
            </a:extLst>
          </p:cNvPr>
          <p:cNvPicPr>
            <a:picLocks noChangeAspect="1"/>
          </p:cNvPicPr>
          <p:nvPr/>
        </p:nvPicPr>
        <p:blipFill>
          <a:blip r:embed="rId3"/>
          <a:stretch>
            <a:fillRect/>
          </a:stretch>
        </p:blipFill>
        <p:spPr>
          <a:xfrm>
            <a:off x="1285461" y="3446777"/>
            <a:ext cx="6215269" cy="3233242"/>
          </a:xfrm>
          <a:prstGeom prst="rect">
            <a:avLst/>
          </a:prstGeom>
        </p:spPr>
      </p:pic>
    </p:spTree>
    <p:extLst>
      <p:ext uri="{BB962C8B-B14F-4D97-AF65-F5344CB8AC3E}">
        <p14:creationId xmlns:p14="http://schemas.microsoft.com/office/powerpoint/2010/main" val="196014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E39F-3B9B-D751-3C44-D2348EDBB7E1}"/>
              </a:ext>
            </a:extLst>
          </p:cNvPr>
          <p:cNvSpPr>
            <a:spLocks noGrp="1"/>
          </p:cNvSpPr>
          <p:nvPr>
            <p:ph type="ctrTitle"/>
          </p:nvPr>
        </p:nvSpPr>
        <p:spPr/>
        <p:txBody>
          <a:bodyPr/>
          <a:lstStyle/>
          <a:p>
            <a:r>
              <a:rPr lang="en-GB" dirty="0"/>
              <a:t>Data Viz 4</a:t>
            </a:r>
            <a:endParaRPr lang="en-IE" dirty="0"/>
          </a:p>
        </p:txBody>
      </p:sp>
      <p:sp>
        <p:nvSpPr>
          <p:cNvPr id="3" name="Content Placeholder 2">
            <a:extLst>
              <a:ext uri="{FF2B5EF4-FFF2-40B4-BE49-F238E27FC236}">
                <a16:creationId xmlns:a16="http://schemas.microsoft.com/office/drawing/2014/main" id="{3288F5BB-8E89-1395-D38A-15C5D9B22DAA}"/>
              </a:ext>
            </a:extLst>
          </p:cNvPr>
          <p:cNvSpPr>
            <a:spLocks noGrp="1"/>
          </p:cNvSpPr>
          <p:nvPr>
            <p:ph idx="10"/>
          </p:nvPr>
        </p:nvSpPr>
        <p:spPr/>
        <p:txBody>
          <a:bodyPr/>
          <a:lstStyle/>
          <a:p>
            <a:r>
              <a:rPr lang="en-GB" dirty="0"/>
              <a:t>Thank You</a:t>
            </a:r>
            <a:endParaRPr lang="en-IE" dirty="0"/>
          </a:p>
        </p:txBody>
      </p:sp>
    </p:spTree>
    <p:extLst>
      <p:ext uri="{BB962C8B-B14F-4D97-AF65-F5344CB8AC3E}">
        <p14:creationId xmlns:p14="http://schemas.microsoft.com/office/powerpoint/2010/main" val="3745632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20AB4E-3966-976B-7CBE-BF62820FCD3C}"/>
              </a:ext>
            </a:extLst>
          </p:cNvPr>
          <p:cNvSpPr>
            <a:spLocks noGrp="1"/>
          </p:cNvSpPr>
          <p:nvPr>
            <p:ph type="title"/>
          </p:nvPr>
        </p:nvSpPr>
        <p:spPr/>
        <p:txBody>
          <a:bodyPr/>
          <a:lstStyle/>
          <a:p>
            <a:r>
              <a:rPr lang="en-IE" dirty="0"/>
              <a:t>Tabular Data</a:t>
            </a:r>
          </a:p>
        </p:txBody>
      </p:sp>
      <p:sp>
        <p:nvSpPr>
          <p:cNvPr id="5" name="Content Placeholder 4">
            <a:extLst>
              <a:ext uri="{FF2B5EF4-FFF2-40B4-BE49-F238E27FC236}">
                <a16:creationId xmlns:a16="http://schemas.microsoft.com/office/drawing/2014/main" id="{65BF45A3-80A8-E4EE-5D72-B875087289C4}"/>
              </a:ext>
            </a:extLst>
          </p:cNvPr>
          <p:cNvSpPr>
            <a:spLocks noGrp="1"/>
          </p:cNvSpPr>
          <p:nvPr>
            <p:ph idx="1"/>
          </p:nvPr>
        </p:nvSpPr>
        <p:spPr>
          <a:xfrm>
            <a:off x="672160" y="1159565"/>
            <a:ext cx="8505186" cy="5562462"/>
          </a:xfrm>
        </p:spPr>
        <p:txBody>
          <a:bodyPr>
            <a:normAutofit lnSpcReduction="10000"/>
          </a:bodyPr>
          <a:lstStyle/>
          <a:p>
            <a:r>
              <a:rPr lang="en-US" dirty="0"/>
              <a:t>Tabular data is a common type of data format that we encounter in data visualization. In its simplest form, it's just like a table that you might create in Excel or Google Sheets. It has rows and columns, with each row representing an individual data point, and each column representing a different attribute or feature of the data. For example, let's consider the long-form table above:</a:t>
            </a:r>
          </a:p>
          <a:p>
            <a:endParaRPr lang="en-US" dirty="0"/>
          </a:p>
          <a:p>
            <a:endParaRPr lang="en-US" dirty="0"/>
          </a:p>
          <a:p>
            <a:endParaRPr lang="en-US" dirty="0"/>
          </a:p>
          <a:p>
            <a:endParaRPr lang="en-US" dirty="0"/>
          </a:p>
          <a:p>
            <a:r>
              <a:rPr lang="en-US" dirty="0"/>
              <a:t>In this example, each row corresponds to a different flower, and each column represents a different feature of the flower - such as sepal length, sepal width, petal length, and species. This is a classic example of tabular data, which is often used in data visualization because it's structured and easy to understand.</a:t>
            </a:r>
          </a:p>
          <a:p>
            <a:r>
              <a:rPr lang="en-US" dirty="0"/>
              <a:t>Most of the time in data visualization (and most time you download </a:t>
            </a:r>
            <a:r>
              <a:rPr lang="en-US" dirty="0" err="1"/>
              <a:t>datasts</a:t>
            </a:r>
            <a:r>
              <a:rPr lang="en-US" dirty="0"/>
              <a:t> from </a:t>
            </a:r>
            <a:r>
              <a:rPr lang="en-US" dirty="0" err="1"/>
              <a:t>kaggle</a:t>
            </a:r>
            <a:r>
              <a:rPr lang="en-US" dirty="0"/>
              <a:t>), we're start with tabular data.</a:t>
            </a:r>
          </a:p>
        </p:txBody>
      </p:sp>
      <p:graphicFrame>
        <p:nvGraphicFramePr>
          <p:cNvPr id="6" name="Table 5">
            <a:extLst>
              <a:ext uri="{FF2B5EF4-FFF2-40B4-BE49-F238E27FC236}">
                <a16:creationId xmlns:a16="http://schemas.microsoft.com/office/drawing/2014/main" id="{F7F06C6C-6964-EDF8-49DC-B2112BFE45F9}"/>
              </a:ext>
            </a:extLst>
          </p:cNvPr>
          <p:cNvGraphicFramePr>
            <a:graphicFrameLocks noGrp="1"/>
          </p:cNvGraphicFramePr>
          <p:nvPr>
            <p:extLst>
              <p:ext uri="{D42A27DB-BD31-4B8C-83A1-F6EECF244321}">
                <p14:modId xmlns:p14="http://schemas.microsoft.com/office/powerpoint/2010/main" val="2107064725"/>
              </p:ext>
            </p:extLst>
          </p:nvPr>
        </p:nvGraphicFramePr>
        <p:xfrm>
          <a:off x="1469300" y="2879173"/>
          <a:ext cx="6588025" cy="1693305"/>
        </p:xfrm>
        <a:graphic>
          <a:graphicData uri="http://schemas.openxmlformats.org/drawingml/2006/table">
            <a:tbl>
              <a:tblPr>
                <a:tableStyleId>{3C2FFA5D-87B4-456A-9821-1D502468CF0F}</a:tableStyleId>
              </a:tblPr>
              <a:tblGrid>
                <a:gridCol w="617917">
                  <a:extLst>
                    <a:ext uri="{9D8B030D-6E8A-4147-A177-3AD203B41FA5}">
                      <a16:colId xmlns:a16="http://schemas.microsoft.com/office/drawing/2014/main" val="3042749229"/>
                    </a:ext>
                  </a:extLst>
                </a:gridCol>
                <a:gridCol w="1492527">
                  <a:extLst>
                    <a:ext uri="{9D8B030D-6E8A-4147-A177-3AD203B41FA5}">
                      <a16:colId xmlns:a16="http://schemas.microsoft.com/office/drawing/2014/main" val="3496731871"/>
                    </a:ext>
                  </a:extLst>
                </a:gridCol>
                <a:gridCol w="1492527">
                  <a:extLst>
                    <a:ext uri="{9D8B030D-6E8A-4147-A177-3AD203B41FA5}">
                      <a16:colId xmlns:a16="http://schemas.microsoft.com/office/drawing/2014/main" val="1159137536"/>
                    </a:ext>
                  </a:extLst>
                </a:gridCol>
                <a:gridCol w="1492527">
                  <a:extLst>
                    <a:ext uri="{9D8B030D-6E8A-4147-A177-3AD203B41FA5}">
                      <a16:colId xmlns:a16="http://schemas.microsoft.com/office/drawing/2014/main" val="2874629366"/>
                    </a:ext>
                  </a:extLst>
                </a:gridCol>
                <a:gridCol w="1492527">
                  <a:extLst>
                    <a:ext uri="{9D8B030D-6E8A-4147-A177-3AD203B41FA5}">
                      <a16:colId xmlns:a16="http://schemas.microsoft.com/office/drawing/2014/main" val="3161736680"/>
                    </a:ext>
                  </a:extLst>
                </a:gridCol>
              </a:tblGrid>
              <a:tr h="338661">
                <a:tc>
                  <a:txBody>
                    <a:bodyPr/>
                    <a:lstStyle/>
                    <a:p>
                      <a:r>
                        <a:rPr lang="en-IE" sz="1200" b="1" dirty="0">
                          <a:effectLst/>
                        </a:rPr>
                        <a:t>Index</a:t>
                      </a:r>
                    </a:p>
                  </a:txBody>
                  <a:tcPr anchor="ctr"/>
                </a:tc>
                <a:tc>
                  <a:txBody>
                    <a:bodyPr/>
                    <a:lstStyle/>
                    <a:p>
                      <a:r>
                        <a:rPr lang="en-IE" sz="1200" b="1" dirty="0">
                          <a:effectLst/>
                        </a:rPr>
                        <a:t>Sepal Length</a:t>
                      </a:r>
                    </a:p>
                  </a:txBody>
                  <a:tcPr anchor="ctr"/>
                </a:tc>
                <a:tc>
                  <a:txBody>
                    <a:bodyPr/>
                    <a:lstStyle/>
                    <a:p>
                      <a:r>
                        <a:rPr lang="en-IE" sz="1200" b="1" dirty="0">
                          <a:effectLst/>
                        </a:rPr>
                        <a:t>Sepal Width​</a:t>
                      </a:r>
                    </a:p>
                  </a:txBody>
                  <a:tcPr anchor="ctr"/>
                </a:tc>
                <a:tc>
                  <a:txBody>
                    <a:bodyPr/>
                    <a:lstStyle/>
                    <a:p>
                      <a:r>
                        <a:rPr lang="en-IE" sz="1200" b="1" dirty="0" err="1">
                          <a:effectLst/>
                        </a:rPr>
                        <a:t>Pental</a:t>
                      </a:r>
                      <a:r>
                        <a:rPr lang="en-IE" sz="1200" b="1" dirty="0">
                          <a:effectLst/>
                        </a:rPr>
                        <a:t> Length​</a:t>
                      </a:r>
                    </a:p>
                  </a:txBody>
                  <a:tcPr anchor="ctr"/>
                </a:tc>
                <a:tc>
                  <a:txBody>
                    <a:bodyPr/>
                    <a:lstStyle/>
                    <a:p>
                      <a:r>
                        <a:rPr lang="en-IE" sz="1200" b="1" dirty="0">
                          <a:effectLst/>
                        </a:rPr>
                        <a:t>Species​</a:t>
                      </a:r>
                    </a:p>
                  </a:txBody>
                  <a:tcPr anchor="ctr"/>
                </a:tc>
                <a:extLst>
                  <a:ext uri="{0D108BD9-81ED-4DB2-BD59-A6C34878D82A}">
                    <a16:rowId xmlns:a16="http://schemas.microsoft.com/office/drawing/2014/main" val="3986098924"/>
                  </a:ext>
                </a:extLst>
              </a:tr>
              <a:tr h="338661">
                <a:tc>
                  <a:txBody>
                    <a:bodyPr/>
                    <a:lstStyle/>
                    <a:p>
                      <a:r>
                        <a:rPr lang="en-IE" sz="1200" dirty="0">
                          <a:effectLst/>
                        </a:rPr>
                        <a:t>1</a:t>
                      </a:r>
                    </a:p>
                  </a:txBody>
                  <a:tcPr anchor="ctr"/>
                </a:tc>
                <a:tc>
                  <a:txBody>
                    <a:bodyPr/>
                    <a:lstStyle/>
                    <a:p>
                      <a:r>
                        <a:rPr lang="en-IE" sz="1200">
                          <a:effectLst/>
                        </a:rPr>
                        <a:t>5.1​</a:t>
                      </a:r>
                    </a:p>
                  </a:txBody>
                  <a:tcPr anchor="ctr"/>
                </a:tc>
                <a:tc>
                  <a:txBody>
                    <a:bodyPr/>
                    <a:lstStyle/>
                    <a:p>
                      <a:r>
                        <a:rPr lang="en-IE" sz="1200" dirty="0">
                          <a:effectLst/>
                        </a:rPr>
                        <a:t>3.5​</a:t>
                      </a:r>
                    </a:p>
                  </a:txBody>
                  <a:tcPr anchor="ctr"/>
                </a:tc>
                <a:tc>
                  <a:txBody>
                    <a:bodyPr/>
                    <a:lstStyle/>
                    <a:p>
                      <a:r>
                        <a:rPr lang="en-IE" sz="1200">
                          <a:effectLst/>
                        </a:rPr>
                        <a:t>1.4​</a:t>
                      </a:r>
                    </a:p>
                  </a:txBody>
                  <a:tcPr anchor="ctr"/>
                </a:tc>
                <a:tc>
                  <a:txBody>
                    <a:bodyPr/>
                    <a:lstStyle/>
                    <a:p>
                      <a:r>
                        <a:rPr lang="en-IE" sz="1200" dirty="0" err="1">
                          <a:effectLst/>
                          <a:hlinkClick r:id="rId2"/>
                        </a:rPr>
                        <a:t>Setosa</a:t>
                      </a:r>
                      <a:r>
                        <a:rPr lang="en-IE" sz="1200" dirty="0">
                          <a:effectLst/>
                        </a:rPr>
                        <a:t>​</a:t>
                      </a:r>
                    </a:p>
                  </a:txBody>
                  <a:tcPr anchor="ctr"/>
                </a:tc>
                <a:extLst>
                  <a:ext uri="{0D108BD9-81ED-4DB2-BD59-A6C34878D82A}">
                    <a16:rowId xmlns:a16="http://schemas.microsoft.com/office/drawing/2014/main" val="4166479870"/>
                  </a:ext>
                </a:extLst>
              </a:tr>
              <a:tr h="338661">
                <a:tc>
                  <a:txBody>
                    <a:bodyPr/>
                    <a:lstStyle/>
                    <a:p>
                      <a:r>
                        <a:rPr lang="en-IE" sz="1200" dirty="0">
                          <a:effectLst/>
                        </a:rPr>
                        <a:t>2</a:t>
                      </a:r>
                    </a:p>
                  </a:txBody>
                  <a:tcPr anchor="ctr"/>
                </a:tc>
                <a:tc>
                  <a:txBody>
                    <a:bodyPr/>
                    <a:lstStyle/>
                    <a:p>
                      <a:r>
                        <a:rPr lang="en-IE" sz="1200">
                          <a:effectLst/>
                        </a:rPr>
                        <a:t>4.9​</a:t>
                      </a:r>
                    </a:p>
                  </a:txBody>
                  <a:tcPr anchor="ctr"/>
                </a:tc>
                <a:tc>
                  <a:txBody>
                    <a:bodyPr/>
                    <a:lstStyle/>
                    <a:p>
                      <a:r>
                        <a:rPr lang="en-IE" sz="1200" dirty="0">
                          <a:effectLst/>
                        </a:rPr>
                        <a:t>3.0​</a:t>
                      </a:r>
                    </a:p>
                  </a:txBody>
                  <a:tcPr anchor="ctr"/>
                </a:tc>
                <a:tc>
                  <a:txBody>
                    <a:bodyPr/>
                    <a:lstStyle/>
                    <a:p>
                      <a:r>
                        <a:rPr lang="en-IE" sz="1200" dirty="0">
                          <a:effectLst/>
                        </a:rPr>
                        <a:t>1.4​</a:t>
                      </a:r>
                    </a:p>
                  </a:txBody>
                  <a:tcPr anchor="ctr"/>
                </a:tc>
                <a:tc>
                  <a:txBody>
                    <a:bodyPr/>
                    <a:lstStyle/>
                    <a:p>
                      <a:r>
                        <a:rPr lang="en-IE" sz="1200" dirty="0" err="1">
                          <a:effectLst/>
                          <a:hlinkClick r:id="rId3"/>
                        </a:rPr>
                        <a:t>Versicol</a:t>
                      </a:r>
                      <a:r>
                        <a:rPr lang="en-IE" sz="1200" dirty="0">
                          <a:effectLst/>
                          <a:hlinkClick r:id="rId3"/>
                        </a:rPr>
                        <a:t>​</a:t>
                      </a:r>
                      <a:endParaRPr lang="en-IE" sz="1200" dirty="0">
                        <a:effectLst/>
                      </a:endParaRPr>
                    </a:p>
                  </a:txBody>
                  <a:tcPr anchor="ctr"/>
                </a:tc>
                <a:extLst>
                  <a:ext uri="{0D108BD9-81ED-4DB2-BD59-A6C34878D82A}">
                    <a16:rowId xmlns:a16="http://schemas.microsoft.com/office/drawing/2014/main" val="459068917"/>
                  </a:ext>
                </a:extLst>
              </a:tr>
              <a:tr h="338661">
                <a:tc>
                  <a:txBody>
                    <a:bodyPr/>
                    <a:lstStyle/>
                    <a:p>
                      <a:r>
                        <a:rPr lang="en-IE" sz="1200" dirty="0">
                          <a:effectLst/>
                        </a:rPr>
                        <a:t>3</a:t>
                      </a:r>
                    </a:p>
                  </a:txBody>
                  <a:tcPr anchor="ctr"/>
                </a:tc>
                <a:tc>
                  <a:txBody>
                    <a:bodyPr/>
                    <a:lstStyle/>
                    <a:p>
                      <a:r>
                        <a:rPr lang="en-IE" sz="1200">
                          <a:effectLst/>
                        </a:rPr>
                        <a:t>4.7​</a:t>
                      </a:r>
                    </a:p>
                  </a:txBody>
                  <a:tcPr anchor="ctr"/>
                </a:tc>
                <a:tc>
                  <a:txBody>
                    <a:bodyPr/>
                    <a:lstStyle/>
                    <a:p>
                      <a:r>
                        <a:rPr lang="en-IE" sz="1200">
                          <a:effectLst/>
                        </a:rPr>
                        <a:t>3.2​</a:t>
                      </a:r>
                    </a:p>
                  </a:txBody>
                  <a:tcPr anchor="ctr"/>
                </a:tc>
                <a:tc>
                  <a:txBody>
                    <a:bodyPr/>
                    <a:lstStyle/>
                    <a:p>
                      <a:r>
                        <a:rPr lang="en-IE" sz="1200" dirty="0">
                          <a:effectLst/>
                        </a:rPr>
                        <a:t>1.3​</a:t>
                      </a:r>
                    </a:p>
                  </a:txBody>
                  <a:tcPr anchor="ctr"/>
                </a:tc>
                <a:tc>
                  <a:txBody>
                    <a:bodyPr/>
                    <a:lstStyle/>
                    <a:p>
                      <a:r>
                        <a:rPr lang="en-IE" sz="1200" dirty="0" err="1">
                          <a:effectLst/>
                        </a:rPr>
                        <a:t>Setosa</a:t>
                      </a:r>
                      <a:r>
                        <a:rPr lang="en-IE" sz="1200" dirty="0">
                          <a:effectLst/>
                        </a:rPr>
                        <a:t>​</a:t>
                      </a:r>
                    </a:p>
                  </a:txBody>
                  <a:tcPr anchor="ctr"/>
                </a:tc>
                <a:extLst>
                  <a:ext uri="{0D108BD9-81ED-4DB2-BD59-A6C34878D82A}">
                    <a16:rowId xmlns:a16="http://schemas.microsoft.com/office/drawing/2014/main" val="2507284497"/>
                  </a:ext>
                </a:extLst>
              </a:tr>
              <a:tr h="338661">
                <a:tc>
                  <a:txBody>
                    <a:bodyPr/>
                    <a:lstStyle/>
                    <a:p>
                      <a:r>
                        <a:rPr lang="en-IE" sz="1200" dirty="0">
                          <a:effectLst/>
                        </a:rPr>
                        <a:t>4</a:t>
                      </a:r>
                    </a:p>
                  </a:txBody>
                  <a:tcPr anchor="ctr"/>
                </a:tc>
                <a:tc>
                  <a:txBody>
                    <a:bodyPr/>
                    <a:lstStyle/>
                    <a:p>
                      <a:r>
                        <a:rPr lang="en-IE" sz="1200" dirty="0">
                          <a:effectLst/>
                        </a:rPr>
                        <a:t>4.6​</a:t>
                      </a:r>
                    </a:p>
                  </a:txBody>
                  <a:tcPr anchor="ctr"/>
                </a:tc>
                <a:tc>
                  <a:txBody>
                    <a:bodyPr/>
                    <a:lstStyle/>
                    <a:p>
                      <a:r>
                        <a:rPr lang="en-IE" sz="1200">
                          <a:effectLst/>
                        </a:rPr>
                        <a:t>3.1​</a:t>
                      </a:r>
                    </a:p>
                  </a:txBody>
                  <a:tcPr anchor="ctr"/>
                </a:tc>
                <a:tc>
                  <a:txBody>
                    <a:bodyPr/>
                    <a:lstStyle/>
                    <a:p>
                      <a:r>
                        <a:rPr lang="en-IE" sz="1200">
                          <a:effectLst/>
                        </a:rPr>
                        <a:t>1.5​</a:t>
                      </a:r>
                    </a:p>
                  </a:txBody>
                  <a:tcPr anchor="ctr"/>
                </a:tc>
                <a:tc>
                  <a:txBody>
                    <a:bodyPr/>
                    <a:lstStyle/>
                    <a:p>
                      <a:r>
                        <a:rPr lang="en-IE" sz="1200" dirty="0" err="1">
                          <a:effectLst/>
                          <a:hlinkClick r:id="rId4"/>
                        </a:rPr>
                        <a:t>Virginic</a:t>
                      </a:r>
                      <a:r>
                        <a:rPr lang="en-IE" sz="1200" dirty="0">
                          <a:effectLst/>
                        </a:rPr>
                        <a:t>​</a:t>
                      </a:r>
                    </a:p>
                  </a:txBody>
                  <a:tcPr anchor="ctr"/>
                </a:tc>
                <a:extLst>
                  <a:ext uri="{0D108BD9-81ED-4DB2-BD59-A6C34878D82A}">
                    <a16:rowId xmlns:a16="http://schemas.microsoft.com/office/drawing/2014/main" val="422962511"/>
                  </a:ext>
                </a:extLst>
              </a:tr>
            </a:tbl>
          </a:graphicData>
        </a:graphic>
      </p:graphicFrame>
    </p:spTree>
    <p:extLst>
      <p:ext uri="{BB962C8B-B14F-4D97-AF65-F5344CB8AC3E}">
        <p14:creationId xmlns:p14="http://schemas.microsoft.com/office/powerpoint/2010/main" val="208102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20AB4E-3966-976B-7CBE-BF62820FCD3C}"/>
              </a:ext>
            </a:extLst>
          </p:cNvPr>
          <p:cNvSpPr>
            <a:spLocks noGrp="1"/>
          </p:cNvSpPr>
          <p:nvPr>
            <p:ph type="title"/>
          </p:nvPr>
        </p:nvSpPr>
        <p:spPr/>
        <p:txBody>
          <a:bodyPr/>
          <a:lstStyle/>
          <a:p>
            <a:r>
              <a:rPr lang="en-IE" dirty="0"/>
              <a:t>Graph (Network) Data </a:t>
            </a:r>
          </a:p>
        </p:txBody>
      </p:sp>
      <p:sp>
        <p:nvSpPr>
          <p:cNvPr id="5" name="Content Placeholder 4">
            <a:extLst>
              <a:ext uri="{FF2B5EF4-FFF2-40B4-BE49-F238E27FC236}">
                <a16:creationId xmlns:a16="http://schemas.microsoft.com/office/drawing/2014/main" id="{65BF45A3-80A8-E4EE-5D72-B875087289C4}"/>
              </a:ext>
            </a:extLst>
          </p:cNvPr>
          <p:cNvSpPr>
            <a:spLocks noGrp="1"/>
          </p:cNvSpPr>
          <p:nvPr>
            <p:ph idx="1"/>
          </p:nvPr>
        </p:nvSpPr>
        <p:spPr>
          <a:xfrm>
            <a:off x="672160" y="1159565"/>
            <a:ext cx="8505186" cy="5562462"/>
          </a:xfrm>
        </p:spPr>
        <p:txBody>
          <a:bodyPr>
            <a:normAutofit/>
          </a:bodyPr>
          <a:lstStyle/>
          <a:p>
            <a:r>
              <a:rPr lang="en-US" dirty="0"/>
              <a:t>Network or graph data is a common data structure might </a:t>
            </a:r>
            <a:br>
              <a:rPr lang="en-US" dirty="0"/>
            </a:br>
            <a:r>
              <a:rPr lang="en-US" dirty="0"/>
              <a:t>seem a little more complex compared to a simple table, </a:t>
            </a:r>
            <a:br>
              <a:rPr lang="en-US" dirty="0"/>
            </a:br>
            <a:r>
              <a:rPr lang="en-US" dirty="0"/>
              <a:t>but it's also quite intuitive once you get the hang of it. </a:t>
            </a:r>
            <a:br>
              <a:rPr lang="en-US" dirty="0"/>
            </a:br>
            <a:r>
              <a:rPr lang="en-US" dirty="0"/>
              <a:t>The tabular representation is given below, </a:t>
            </a:r>
          </a:p>
          <a:p>
            <a:endParaRPr lang="en-US" dirty="0"/>
          </a:p>
          <a:p>
            <a:endParaRPr lang="en-US" dirty="0"/>
          </a:p>
          <a:p>
            <a:endParaRPr lang="en-US" dirty="0"/>
          </a:p>
          <a:p>
            <a:endParaRPr lang="en-US" dirty="0"/>
          </a:p>
          <a:p>
            <a:r>
              <a:rPr lang="en-US" dirty="0"/>
              <a:t>Is this table different from the previous one? Yes, it is. In the 'move' column, the table contains more than one value per cell, and these values are unordered and equally important. Although the table can represent this data, it may not be the most effective way, as there are generally fewer tools available for handling multi-value cells. We can instead convert the last column into the graph shown right.</a:t>
            </a:r>
          </a:p>
        </p:txBody>
      </p:sp>
      <p:graphicFrame>
        <p:nvGraphicFramePr>
          <p:cNvPr id="6" name="Table 5">
            <a:extLst>
              <a:ext uri="{FF2B5EF4-FFF2-40B4-BE49-F238E27FC236}">
                <a16:creationId xmlns:a16="http://schemas.microsoft.com/office/drawing/2014/main" id="{F7F06C6C-6964-EDF8-49DC-B2112BFE45F9}"/>
              </a:ext>
            </a:extLst>
          </p:cNvPr>
          <p:cNvGraphicFramePr>
            <a:graphicFrameLocks noGrp="1"/>
          </p:cNvGraphicFramePr>
          <p:nvPr>
            <p:extLst>
              <p:ext uri="{D42A27DB-BD31-4B8C-83A1-F6EECF244321}">
                <p14:modId xmlns:p14="http://schemas.microsoft.com/office/powerpoint/2010/main" val="3202670991"/>
              </p:ext>
            </p:extLst>
          </p:nvPr>
        </p:nvGraphicFramePr>
        <p:xfrm>
          <a:off x="1389787" y="2472977"/>
          <a:ext cx="6588024" cy="1662490"/>
        </p:xfrm>
        <a:graphic>
          <a:graphicData uri="http://schemas.openxmlformats.org/drawingml/2006/table">
            <a:tbl>
              <a:tblPr>
                <a:tableStyleId>{3C2FFA5D-87B4-456A-9821-1D502468CF0F}</a:tableStyleId>
              </a:tblPr>
              <a:tblGrid>
                <a:gridCol w="1647006">
                  <a:extLst>
                    <a:ext uri="{9D8B030D-6E8A-4147-A177-3AD203B41FA5}">
                      <a16:colId xmlns:a16="http://schemas.microsoft.com/office/drawing/2014/main" val="3496731871"/>
                    </a:ext>
                  </a:extLst>
                </a:gridCol>
                <a:gridCol w="1647006">
                  <a:extLst>
                    <a:ext uri="{9D8B030D-6E8A-4147-A177-3AD203B41FA5}">
                      <a16:colId xmlns:a16="http://schemas.microsoft.com/office/drawing/2014/main" val="1159137536"/>
                    </a:ext>
                  </a:extLst>
                </a:gridCol>
                <a:gridCol w="1647006">
                  <a:extLst>
                    <a:ext uri="{9D8B030D-6E8A-4147-A177-3AD203B41FA5}">
                      <a16:colId xmlns:a16="http://schemas.microsoft.com/office/drawing/2014/main" val="2874629366"/>
                    </a:ext>
                  </a:extLst>
                </a:gridCol>
                <a:gridCol w="1647006">
                  <a:extLst>
                    <a:ext uri="{9D8B030D-6E8A-4147-A177-3AD203B41FA5}">
                      <a16:colId xmlns:a16="http://schemas.microsoft.com/office/drawing/2014/main" val="3161736680"/>
                    </a:ext>
                  </a:extLst>
                </a:gridCol>
              </a:tblGrid>
              <a:tr h="382330">
                <a:tc>
                  <a:txBody>
                    <a:bodyPr/>
                    <a:lstStyle/>
                    <a:p>
                      <a:r>
                        <a:rPr lang="en-IE" sz="1200">
                          <a:effectLst/>
                        </a:rPr>
                        <a:t>Name</a:t>
                      </a:r>
                    </a:p>
                  </a:txBody>
                  <a:tcPr anchor="ctr"/>
                </a:tc>
                <a:tc>
                  <a:txBody>
                    <a:bodyPr/>
                    <a:lstStyle/>
                    <a:p>
                      <a:r>
                        <a:rPr lang="en-IE" sz="1200">
                          <a:effectLst/>
                        </a:rPr>
                        <a:t>Height​</a:t>
                      </a:r>
                    </a:p>
                  </a:txBody>
                  <a:tcPr anchor="ctr"/>
                </a:tc>
                <a:tc>
                  <a:txBody>
                    <a:bodyPr/>
                    <a:lstStyle/>
                    <a:p>
                      <a:r>
                        <a:rPr lang="en-IE" sz="1200">
                          <a:effectLst/>
                        </a:rPr>
                        <a:t>Weight​</a:t>
                      </a:r>
                    </a:p>
                  </a:txBody>
                  <a:tcPr anchor="ctr"/>
                </a:tc>
                <a:tc>
                  <a:txBody>
                    <a:bodyPr/>
                    <a:lstStyle/>
                    <a:p>
                      <a:r>
                        <a:rPr lang="en-IE" sz="1200" dirty="0">
                          <a:effectLst/>
                        </a:rPr>
                        <a:t>Moves​</a:t>
                      </a:r>
                    </a:p>
                  </a:txBody>
                  <a:tcPr anchor="ctr"/>
                </a:tc>
                <a:extLst>
                  <a:ext uri="{0D108BD9-81ED-4DB2-BD59-A6C34878D82A}">
                    <a16:rowId xmlns:a16="http://schemas.microsoft.com/office/drawing/2014/main" val="3986098924"/>
                  </a:ext>
                </a:extLst>
              </a:tr>
              <a:tr h="218474">
                <a:tc>
                  <a:txBody>
                    <a:bodyPr/>
                    <a:lstStyle/>
                    <a:p>
                      <a:r>
                        <a:rPr lang="en-IE" sz="1200">
                          <a:effectLst/>
                        </a:rPr>
                        <a:t>Bulbasaur</a:t>
                      </a:r>
                    </a:p>
                  </a:txBody>
                  <a:tcPr anchor="ctr"/>
                </a:tc>
                <a:tc>
                  <a:txBody>
                    <a:bodyPr/>
                    <a:lstStyle/>
                    <a:p>
                      <a:r>
                        <a:rPr lang="en-IE" sz="1200">
                          <a:effectLst/>
                        </a:rPr>
                        <a:t>0.7m</a:t>
                      </a:r>
                    </a:p>
                  </a:txBody>
                  <a:tcPr anchor="ctr"/>
                </a:tc>
                <a:tc>
                  <a:txBody>
                    <a:bodyPr/>
                    <a:lstStyle/>
                    <a:p>
                      <a:r>
                        <a:rPr lang="en-IE" sz="1200" dirty="0">
                          <a:effectLst/>
                        </a:rPr>
                        <a:t>6.9kg</a:t>
                      </a:r>
                    </a:p>
                  </a:txBody>
                  <a:tcPr anchor="ctr"/>
                </a:tc>
                <a:tc>
                  <a:txBody>
                    <a:bodyPr/>
                    <a:lstStyle/>
                    <a:p>
                      <a:r>
                        <a:rPr lang="en-IE" sz="1200">
                          <a:effectLst/>
                        </a:rPr>
                        <a:t>​Tackle, Growl</a:t>
                      </a:r>
                    </a:p>
                  </a:txBody>
                  <a:tcPr anchor="ctr"/>
                </a:tc>
                <a:extLst>
                  <a:ext uri="{0D108BD9-81ED-4DB2-BD59-A6C34878D82A}">
                    <a16:rowId xmlns:a16="http://schemas.microsoft.com/office/drawing/2014/main" val="4166479870"/>
                  </a:ext>
                </a:extLst>
              </a:tr>
              <a:tr h="255489">
                <a:tc>
                  <a:txBody>
                    <a:bodyPr/>
                    <a:lstStyle/>
                    <a:p>
                      <a:r>
                        <a:rPr lang="en-IE" sz="1200">
                          <a:effectLst/>
                        </a:rPr>
                        <a:t>Charmander</a:t>
                      </a:r>
                    </a:p>
                  </a:txBody>
                  <a:tcPr anchor="ctr"/>
                </a:tc>
                <a:tc>
                  <a:txBody>
                    <a:bodyPr/>
                    <a:lstStyle/>
                    <a:p>
                      <a:r>
                        <a:rPr lang="en-IE" sz="1200" dirty="0">
                          <a:effectLst/>
                        </a:rPr>
                        <a:t>0.6m</a:t>
                      </a:r>
                    </a:p>
                  </a:txBody>
                  <a:tcPr anchor="ctr"/>
                </a:tc>
                <a:tc>
                  <a:txBody>
                    <a:bodyPr/>
                    <a:lstStyle/>
                    <a:p>
                      <a:r>
                        <a:rPr lang="en-IE" sz="1200" dirty="0">
                          <a:effectLst/>
                        </a:rPr>
                        <a:t>8.5kg</a:t>
                      </a:r>
                    </a:p>
                  </a:txBody>
                  <a:tcPr anchor="ctr"/>
                </a:tc>
                <a:tc>
                  <a:txBody>
                    <a:bodyPr/>
                    <a:lstStyle/>
                    <a:p>
                      <a:r>
                        <a:rPr lang="en-IE" sz="1200">
                          <a:effectLst/>
                        </a:rPr>
                        <a:t>Growl, Scratch</a:t>
                      </a:r>
                    </a:p>
                  </a:txBody>
                  <a:tcPr anchor="ctr"/>
                </a:tc>
                <a:extLst>
                  <a:ext uri="{0D108BD9-81ED-4DB2-BD59-A6C34878D82A}">
                    <a16:rowId xmlns:a16="http://schemas.microsoft.com/office/drawing/2014/main" val="459068917"/>
                  </a:ext>
                </a:extLst>
              </a:tr>
              <a:tr h="218474">
                <a:tc>
                  <a:txBody>
                    <a:bodyPr/>
                    <a:lstStyle/>
                    <a:p>
                      <a:r>
                        <a:rPr lang="en-IE" sz="1200">
                          <a:effectLst/>
                        </a:rPr>
                        <a:t>Squirtle</a:t>
                      </a:r>
                    </a:p>
                  </a:txBody>
                  <a:tcPr anchor="ctr"/>
                </a:tc>
                <a:tc>
                  <a:txBody>
                    <a:bodyPr/>
                    <a:lstStyle/>
                    <a:p>
                      <a:r>
                        <a:rPr lang="en-IE" sz="1200">
                          <a:effectLst/>
                        </a:rPr>
                        <a:t>0.5m</a:t>
                      </a:r>
                    </a:p>
                  </a:txBody>
                  <a:tcPr anchor="ctr"/>
                </a:tc>
                <a:tc>
                  <a:txBody>
                    <a:bodyPr/>
                    <a:lstStyle/>
                    <a:p>
                      <a:r>
                        <a:rPr lang="en-IE" sz="1200">
                          <a:effectLst/>
                        </a:rPr>
                        <a:t>9.0kg</a:t>
                      </a:r>
                    </a:p>
                  </a:txBody>
                  <a:tcPr anchor="ctr"/>
                </a:tc>
                <a:tc>
                  <a:txBody>
                    <a:bodyPr/>
                    <a:lstStyle/>
                    <a:p>
                      <a:r>
                        <a:rPr lang="en-IE" sz="1200">
                          <a:effectLst/>
                        </a:rPr>
                        <a:t>Tackle, Tail Whip</a:t>
                      </a:r>
                    </a:p>
                  </a:txBody>
                  <a:tcPr anchor="ctr"/>
                </a:tc>
                <a:extLst>
                  <a:ext uri="{0D108BD9-81ED-4DB2-BD59-A6C34878D82A}">
                    <a16:rowId xmlns:a16="http://schemas.microsoft.com/office/drawing/2014/main" val="2507284497"/>
                  </a:ext>
                </a:extLst>
              </a:tr>
              <a:tr h="349181">
                <a:tc>
                  <a:txBody>
                    <a:bodyPr/>
                    <a:lstStyle/>
                    <a:p>
                      <a:r>
                        <a:rPr lang="en-IE" sz="1200">
                          <a:effectLst/>
                        </a:rPr>
                        <a:t>Pikachu</a:t>
                      </a:r>
                    </a:p>
                  </a:txBody>
                  <a:tcPr anchor="ctr"/>
                </a:tc>
                <a:tc>
                  <a:txBody>
                    <a:bodyPr/>
                    <a:lstStyle/>
                    <a:p>
                      <a:r>
                        <a:rPr lang="en-IE" sz="1200">
                          <a:effectLst/>
                        </a:rPr>
                        <a:t>0.4m</a:t>
                      </a:r>
                    </a:p>
                  </a:txBody>
                  <a:tcPr anchor="ctr"/>
                </a:tc>
                <a:tc>
                  <a:txBody>
                    <a:bodyPr/>
                    <a:lstStyle/>
                    <a:p>
                      <a:r>
                        <a:rPr lang="en-IE" sz="1200">
                          <a:effectLst/>
                        </a:rPr>
                        <a:t>6.0kg</a:t>
                      </a:r>
                    </a:p>
                  </a:txBody>
                  <a:tcPr anchor="ctr"/>
                </a:tc>
                <a:tc>
                  <a:txBody>
                    <a:bodyPr/>
                    <a:lstStyle/>
                    <a:p>
                      <a:r>
                        <a:rPr lang="en-US" sz="1200" dirty="0">
                          <a:effectLst/>
                        </a:rPr>
                        <a:t>​Tackle, Tail Whip, Thunder Shock</a:t>
                      </a:r>
                    </a:p>
                  </a:txBody>
                  <a:tcPr anchor="ctr"/>
                </a:tc>
                <a:extLst>
                  <a:ext uri="{0D108BD9-81ED-4DB2-BD59-A6C34878D82A}">
                    <a16:rowId xmlns:a16="http://schemas.microsoft.com/office/drawing/2014/main" val="422962511"/>
                  </a:ext>
                </a:extLst>
              </a:tr>
            </a:tbl>
          </a:graphicData>
        </a:graphic>
      </p:graphicFrame>
      <p:pic>
        <p:nvPicPr>
          <p:cNvPr id="3" name="Picture 2">
            <a:extLst>
              <a:ext uri="{FF2B5EF4-FFF2-40B4-BE49-F238E27FC236}">
                <a16:creationId xmlns:a16="http://schemas.microsoft.com/office/drawing/2014/main" id="{FF84EB8C-3FEF-E679-B2F4-CF7FCF0BBA6F}"/>
              </a:ext>
            </a:extLst>
          </p:cNvPr>
          <p:cNvPicPr>
            <a:picLocks noChangeAspect="1"/>
          </p:cNvPicPr>
          <p:nvPr/>
        </p:nvPicPr>
        <p:blipFill>
          <a:blip r:embed="rId2"/>
          <a:stretch>
            <a:fillRect/>
          </a:stretch>
        </p:blipFill>
        <p:spPr>
          <a:xfrm>
            <a:off x="7434470" y="83079"/>
            <a:ext cx="4757530" cy="2950200"/>
          </a:xfrm>
          <a:prstGeom prst="rect">
            <a:avLst/>
          </a:prstGeom>
        </p:spPr>
      </p:pic>
      <p:sp>
        <p:nvSpPr>
          <p:cNvPr id="7" name="TextBox 6">
            <a:extLst>
              <a:ext uri="{FF2B5EF4-FFF2-40B4-BE49-F238E27FC236}">
                <a16:creationId xmlns:a16="http://schemas.microsoft.com/office/drawing/2014/main" id="{B3DAA9B6-2862-2EE6-AE55-1EDE7AE02378}"/>
              </a:ext>
            </a:extLst>
          </p:cNvPr>
          <p:cNvSpPr txBox="1"/>
          <p:nvPr/>
        </p:nvSpPr>
        <p:spPr>
          <a:xfrm>
            <a:off x="8733183" y="3273287"/>
            <a:ext cx="3048000" cy="3046988"/>
          </a:xfrm>
          <a:prstGeom prst="rect">
            <a:avLst/>
          </a:prstGeom>
          <a:noFill/>
        </p:spPr>
        <p:txBody>
          <a:bodyPr wrap="square" rtlCol="0">
            <a:spAutoFit/>
          </a:bodyPr>
          <a:lstStyle/>
          <a:p>
            <a:r>
              <a:rPr lang="en-US" sz="1600" dirty="0">
                <a:highlight>
                  <a:srgbClr val="FFFF00"/>
                </a:highlight>
              </a:rPr>
              <a:t>Graphs can be represented in several ways, with two common methods being the key-value format and the adjacency matrix. In the key-value format, each Pokémon's name is the key, and its list of valid moves is the value. In an adjacency matrix, rows represent moves and columns represent Pokémon, with a cell marked as 1 if a Pokémon can perform a move and 0 if it cannot.</a:t>
            </a:r>
            <a:endParaRPr lang="en-IE" sz="1600" dirty="0">
              <a:highlight>
                <a:srgbClr val="FFFF00"/>
              </a:highlight>
            </a:endParaRPr>
          </a:p>
        </p:txBody>
      </p:sp>
      <p:cxnSp>
        <p:nvCxnSpPr>
          <p:cNvPr id="8" name="Straight Arrow Connector 7">
            <a:extLst>
              <a:ext uri="{FF2B5EF4-FFF2-40B4-BE49-F238E27FC236}">
                <a16:creationId xmlns:a16="http://schemas.microsoft.com/office/drawing/2014/main" id="{C8622484-518B-9726-CAF6-94A48FF21A64}"/>
              </a:ext>
            </a:extLst>
          </p:cNvPr>
          <p:cNvCxnSpPr/>
          <p:nvPr/>
        </p:nvCxnSpPr>
        <p:spPr>
          <a:xfrm>
            <a:off x="7209183" y="4135467"/>
            <a:ext cx="874643" cy="21848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73A7BB2C-9F00-9BC4-3FCA-E83104661062}"/>
              </a:ext>
            </a:extLst>
          </p:cNvPr>
          <p:cNvSpPr txBox="1"/>
          <p:nvPr/>
        </p:nvSpPr>
        <p:spPr>
          <a:xfrm>
            <a:off x="3659686" y="6222897"/>
            <a:ext cx="7311297" cy="584775"/>
          </a:xfrm>
          <a:prstGeom prst="rect">
            <a:avLst/>
          </a:prstGeom>
          <a:noFill/>
        </p:spPr>
        <p:txBody>
          <a:bodyPr wrap="none" rtlCol="0">
            <a:spAutoFit/>
          </a:bodyPr>
          <a:lstStyle/>
          <a:p>
            <a:r>
              <a:rPr lang="en-IE" sz="1600" dirty="0">
                <a:solidFill>
                  <a:srgbClr val="FF0000"/>
                </a:solidFill>
              </a:rPr>
              <a:t>There are methods to make them more structured, like create column for each value, </a:t>
            </a:r>
          </a:p>
          <a:p>
            <a:r>
              <a:rPr lang="en-IE" sz="1600" dirty="0">
                <a:solidFill>
                  <a:srgbClr val="FF0000"/>
                </a:solidFill>
              </a:rPr>
              <a:t>1 means presence, and 0 means not presence</a:t>
            </a:r>
          </a:p>
        </p:txBody>
      </p:sp>
    </p:spTree>
    <p:extLst>
      <p:ext uri="{BB962C8B-B14F-4D97-AF65-F5344CB8AC3E}">
        <p14:creationId xmlns:p14="http://schemas.microsoft.com/office/powerpoint/2010/main" val="1423895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FD4346-3DC4-23BB-07BB-3655C85B076C}"/>
              </a:ext>
            </a:extLst>
          </p:cNvPr>
          <p:cNvSpPr>
            <a:spLocks noGrp="1"/>
          </p:cNvSpPr>
          <p:nvPr>
            <p:ph type="ctrTitle"/>
          </p:nvPr>
        </p:nvSpPr>
        <p:spPr/>
        <p:txBody>
          <a:bodyPr/>
          <a:lstStyle/>
          <a:p>
            <a:r>
              <a:rPr lang="en-IE" dirty="0"/>
              <a:t>Relationship in Data</a:t>
            </a:r>
          </a:p>
        </p:txBody>
      </p:sp>
      <p:sp>
        <p:nvSpPr>
          <p:cNvPr id="5" name="Subtitle 4">
            <a:extLst>
              <a:ext uri="{FF2B5EF4-FFF2-40B4-BE49-F238E27FC236}">
                <a16:creationId xmlns:a16="http://schemas.microsoft.com/office/drawing/2014/main" id="{97DBEA4B-9687-FCD1-FD79-54351DA1C4A7}"/>
              </a:ext>
            </a:extLst>
          </p:cNvPr>
          <p:cNvSpPr>
            <a:spLocks noGrp="1"/>
          </p:cNvSpPr>
          <p:nvPr>
            <p:ph type="subTitle" idx="1"/>
          </p:nvPr>
        </p:nvSpPr>
        <p:spPr/>
        <p:txBody>
          <a:bodyPr/>
          <a:lstStyle/>
          <a:p>
            <a:r>
              <a:rPr lang="en-US" dirty="0"/>
              <a:t>Data is typically categorized into three structural types: structured, unstructured, and semi-structured. </a:t>
            </a:r>
          </a:p>
          <a:p>
            <a:endParaRPr lang="en-IE" dirty="0"/>
          </a:p>
        </p:txBody>
      </p:sp>
    </p:spTree>
    <p:extLst>
      <p:ext uri="{BB962C8B-B14F-4D97-AF65-F5344CB8AC3E}">
        <p14:creationId xmlns:p14="http://schemas.microsoft.com/office/powerpoint/2010/main" val="25307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BD4F-30D1-3D1D-3633-65E5770E9A7D}"/>
              </a:ext>
            </a:extLst>
          </p:cNvPr>
          <p:cNvSpPr>
            <a:spLocks noGrp="1"/>
          </p:cNvSpPr>
          <p:nvPr>
            <p:ph type="title"/>
          </p:nvPr>
        </p:nvSpPr>
        <p:spPr/>
        <p:txBody>
          <a:bodyPr/>
          <a:lstStyle/>
          <a:p>
            <a:r>
              <a:rPr lang="en-IE" dirty="0"/>
              <a:t>Structure of Data</a:t>
            </a:r>
          </a:p>
        </p:txBody>
      </p:sp>
      <p:sp>
        <p:nvSpPr>
          <p:cNvPr id="3" name="Content Placeholder 2">
            <a:extLst>
              <a:ext uri="{FF2B5EF4-FFF2-40B4-BE49-F238E27FC236}">
                <a16:creationId xmlns:a16="http://schemas.microsoft.com/office/drawing/2014/main" id="{EFA55586-5AAF-4C42-18EC-40FCDA7C58D3}"/>
              </a:ext>
            </a:extLst>
          </p:cNvPr>
          <p:cNvSpPr>
            <a:spLocks noGrp="1"/>
          </p:cNvSpPr>
          <p:nvPr>
            <p:ph idx="1"/>
          </p:nvPr>
        </p:nvSpPr>
        <p:spPr>
          <a:xfrm>
            <a:off x="672160" y="1825625"/>
            <a:ext cx="6859787" cy="4003574"/>
          </a:xfrm>
        </p:spPr>
        <p:txBody>
          <a:bodyPr/>
          <a:lstStyle/>
          <a:p>
            <a:r>
              <a:rPr lang="en-US" dirty="0"/>
              <a:t>Structured data follows a set of well-defined format or schema, typically found in relational databases, Excel spreadsheets, and CSV files. </a:t>
            </a:r>
            <a:endParaRPr lang="en-IE" dirty="0"/>
          </a:p>
        </p:txBody>
      </p:sp>
      <p:pic>
        <p:nvPicPr>
          <p:cNvPr id="5" name="Picture 4">
            <a:extLst>
              <a:ext uri="{FF2B5EF4-FFF2-40B4-BE49-F238E27FC236}">
                <a16:creationId xmlns:a16="http://schemas.microsoft.com/office/drawing/2014/main" id="{30058A66-9810-94FC-D8DA-B5CAFF184DC4}"/>
              </a:ext>
            </a:extLst>
          </p:cNvPr>
          <p:cNvPicPr>
            <a:picLocks noChangeAspect="1"/>
          </p:cNvPicPr>
          <p:nvPr/>
        </p:nvPicPr>
        <p:blipFill>
          <a:blip r:embed="rId2"/>
          <a:stretch>
            <a:fillRect/>
          </a:stretch>
        </p:blipFill>
        <p:spPr>
          <a:xfrm>
            <a:off x="812535" y="2928978"/>
            <a:ext cx="6021758" cy="3463754"/>
          </a:xfrm>
          <a:prstGeom prst="rect">
            <a:avLst/>
          </a:prstGeom>
        </p:spPr>
      </p:pic>
      <p:sp>
        <p:nvSpPr>
          <p:cNvPr id="7" name="TextBox 6">
            <a:extLst>
              <a:ext uri="{FF2B5EF4-FFF2-40B4-BE49-F238E27FC236}">
                <a16:creationId xmlns:a16="http://schemas.microsoft.com/office/drawing/2014/main" id="{69A2AA02-E6D5-E9BA-A591-20482200CFFC}"/>
              </a:ext>
            </a:extLst>
          </p:cNvPr>
          <p:cNvSpPr txBox="1"/>
          <p:nvPr/>
        </p:nvSpPr>
        <p:spPr>
          <a:xfrm>
            <a:off x="7531947" y="839846"/>
            <a:ext cx="4461933" cy="5078313"/>
          </a:xfrm>
          <a:prstGeom prst="rect">
            <a:avLst/>
          </a:prstGeom>
          <a:noFill/>
        </p:spPr>
        <p:txBody>
          <a:bodyPr wrap="square" rtlCol="0">
            <a:spAutoFit/>
          </a:bodyPr>
          <a:lstStyle/>
          <a:p>
            <a:r>
              <a:rPr lang="en-US" dirty="0">
                <a:highlight>
                  <a:srgbClr val="FFFF00"/>
                </a:highlight>
              </a:rPr>
              <a:t>From the XML view, we can observe that the schema names (i.e., the dictionary keys), such as `&lt;ID&gt;`, `&lt;Name&gt;`, `&lt;Age&gt;`, and `&lt;Marks&gt;`, are predefined and correspond to the column labels in the table.</a:t>
            </a:r>
          </a:p>
          <a:p>
            <a:endParaRPr lang="en-US" dirty="0">
              <a:highlight>
                <a:srgbClr val="FFFF00"/>
              </a:highlight>
            </a:endParaRPr>
          </a:p>
          <a:p>
            <a:r>
              <a:rPr lang="en-US" dirty="0">
                <a:highlight>
                  <a:srgbClr val="FFFF00"/>
                </a:highlight>
              </a:rPr>
              <a:t>&gt; A table has a finite number of columns, which is why its schema is finite. This makes the table an example of structured data.</a:t>
            </a:r>
          </a:p>
          <a:p>
            <a:endParaRPr lang="en-US" dirty="0">
              <a:highlight>
                <a:srgbClr val="FFFF00"/>
              </a:highlight>
            </a:endParaRPr>
          </a:p>
          <a:p>
            <a:r>
              <a:rPr lang="en-US" dirty="0">
                <a:highlight>
                  <a:srgbClr val="FFFF00"/>
                </a:highlight>
              </a:rPr>
              <a:t>Processing structured data offers several advantages:</a:t>
            </a:r>
          </a:p>
          <a:p>
            <a:endParaRPr lang="en-US" dirty="0">
              <a:highlight>
                <a:srgbClr val="FFFF00"/>
              </a:highlight>
            </a:endParaRPr>
          </a:p>
          <a:p>
            <a:r>
              <a:rPr lang="en-US" dirty="0">
                <a:highlight>
                  <a:srgbClr val="FFFF00"/>
                </a:highlight>
              </a:rPr>
              <a:t>- A table is organized in rows and columns which are visual friendly.</a:t>
            </a:r>
          </a:p>
          <a:p>
            <a:r>
              <a:rPr lang="en-US" dirty="0">
                <a:highlight>
                  <a:srgbClr val="FFFF00"/>
                </a:highlight>
              </a:rPr>
              <a:t>- It can enable clear defined data types (e.g., `int`, `str`) for each schema/column.</a:t>
            </a:r>
          </a:p>
          <a:p>
            <a:r>
              <a:rPr lang="en-US" dirty="0">
                <a:highlight>
                  <a:srgbClr val="FFFF00"/>
                </a:highlight>
              </a:rPr>
              <a:t>- It is query-able with the SQL language easily.</a:t>
            </a:r>
            <a:endParaRPr lang="en-IE" dirty="0">
              <a:highlight>
                <a:srgbClr val="FFFF00"/>
              </a:highlight>
            </a:endParaRPr>
          </a:p>
        </p:txBody>
      </p:sp>
      <p:cxnSp>
        <p:nvCxnSpPr>
          <p:cNvPr id="10" name="Straight Arrow Connector 9">
            <a:extLst>
              <a:ext uri="{FF2B5EF4-FFF2-40B4-BE49-F238E27FC236}">
                <a16:creationId xmlns:a16="http://schemas.microsoft.com/office/drawing/2014/main" id="{00B6CEDE-053F-D6FC-1264-E4F131DC2F13}"/>
              </a:ext>
            </a:extLst>
          </p:cNvPr>
          <p:cNvCxnSpPr/>
          <p:nvPr/>
        </p:nvCxnSpPr>
        <p:spPr>
          <a:xfrm flipH="1">
            <a:off x="4991100" y="839846"/>
            <a:ext cx="990600" cy="2215774"/>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1CC98A-1D1C-F33B-C4D0-B99E3628C492}"/>
              </a:ext>
            </a:extLst>
          </p:cNvPr>
          <p:cNvCxnSpPr>
            <a:cxnSpLocks/>
          </p:cNvCxnSpPr>
          <p:nvPr/>
        </p:nvCxnSpPr>
        <p:spPr>
          <a:xfrm flipH="1">
            <a:off x="5753100" y="992246"/>
            <a:ext cx="381000" cy="2063374"/>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70EDE8-8FB3-0307-3687-4F935AD30A88}"/>
              </a:ext>
            </a:extLst>
          </p:cNvPr>
          <p:cNvCxnSpPr>
            <a:cxnSpLocks/>
          </p:cNvCxnSpPr>
          <p:nvPr/>
        </p:nvCxnSpPr>
        <p:spPr>
          <a:xfrm>
            <a:off x="6286500" y="1144646"/>
            <a:ext cx="144780" cy="1857634"/>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B0CC9EB-D56B-258B-F249-FD6C9D8E2C18}"/>
              </a:ext>
            </a:extLst>
          </p:cNvPr>
          <p:cNvSpPr/>
          <p:nvPr/>
        </p:nvSpPr>
        <p:spPr>
          <a:xfrm>
            <a:off x="5981700" y="365760"/>
            <a:ext cx="1150620" cy="778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b="1" dirty="0">
                <a:solidFill>
                  <a:schemeClr val="tx1"/>
                </a:solidFill>
              </a:rPr>
              <a:t>schema</a:t>
            </a:r>
          </a:p>
        </p:txBody>
      </p:sp>
      <p:cxnSp>
        <p:nvCxnSpPr>
          <p:cNvPr id="17" name="Straight Arrow Connector 16">
            <a:extLst>
              <a:ext uri="{FF2B5EF4-FFF2-40B4-BE49-F238E27FC236}">
                <a16:creationId xmlns:a16="http://schemas.microsoft.com/office/drawing/2014/main" id="{9048DD40-13D0-68CB-7688-FEA60A226DFF}"/>
              </a:ext>
            </a:extLst>
          </p:cNvPr>
          <p:cNvCxnSpPr>
            <a:cxnSpLocks/>
            <a:stCxn id="18" idx="0"/>
          </p:cNvCxnSpPr>
          <p:nvPr/>
        </p:nvCxnSpPr>
        <p:spPr>
          <a:xfrm flipV="1">
            <a:off x="576949" y="4130040"/>
            <a:ext cx="1160411" cy="502920"/>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7928A0F-E2E6-AB90-CF11-6AD8AFC02BC8}"/>
              </a:ext>
            </a:extLst>
          </p:cNvPr>
          <p:cNvSpPr/>
          <p:nvPr/>
        </p:nvSpPr>
        <p:spPr>
          <a:xfrm>
            <a:off x="114880" y="4632960"/>
            <a:ext cx="924137" cy="5029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b="1" dirty="0">
                <a:solidFill>
                  <a:schemeClr val="tx1"/>
                </a:solidFill>
              </a:rPr>
              <a:t>schema</a:t>
            </a:r>
          </a:p>
        </p:txBody>
      </p:sp>
      <p:cxnSp>
        <p:nvCxnSpPr>
          <p:cNvPr id="20" name="Straight Arrow Connector 19">
            <a:extLst>
              <a:ext uri="{FF2B5EF4-FFF2-40B4-BE49-F238E27FC236}">
                <a16:creationId xmlns:a16="http://schemas.microsoft.com/office/drawing/2014/main" id="{1B81294C-6F5B-B9E5-39EF-7C4C8CE5AC54}"/>
              </a:ext>
            </a:extLst>
          </p:cNvPr>
          <p:cNvCxnSpPr>
            <a:cxnSpLocks/>
            <a:stCxn id="18" idx="7"/>
          </p:cNvCxnSpPr>
          <p:nvPr/>
        </p:nvCxnSpPr>
        <p:spPr>
          <a:xfrm flipV="1">
            <a:off x="903680" y="4292540"/>
            <a:ext cx="833680" cy="414071"/>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F1EEDD-6219-B032-B637-1AE0DBFAFADA}"/>
              </a:ext>
            </a:extLst>
          </p:cNvPr>
          <p:cNvCxnSpPr>
            <a:cxnSpLocks/>
            <a:stCxn id="18" idx="6"/>
          </p:cNvCxnSpPr>
          <p:nvPr/>
        </p:nvCxnSpPr>
        <p:spPr>
          <a:xfrm flipV="1">
            <a:off x="1039017" y="4507174"/>
            <a:ext cx="698343" cy="377246"/>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46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75DD-7955-28B8-B258-8E9C4172111B}"/>
              </a:ext>
            </a:extLst>
          </p:cNvPr>
          <p:cNvSpPr>
            <a:spLocks noGrp="1"/>
          </p:cNvSpPr>
          <p:nvPr>
            <p:ph type="title"/>
          </p:nvPr>
        </p:nvSpPr>
        <p:spPr/>
        <p:txBody>
          <a:bodyPr/>
          <a:lstStyle/>
          <a:p>
            <a:r>
              <a:rPr lang="en-IE" dirty="0"/>
              <a:t>Semi-Structured Data (Tagged Data)</a:t>
            </a:r>
          </a:p>
        </p:txBody>
      </p:sp>
      <p:sp>
        <p:nvSpPr>
          <p:cNvPr id="3" name="Content Placeholder 2">
            <a:extLst>
              <a:ext uri="{FF2B5EF4-FFF2-40B4-BE49-F238E27FC236}">
                <a16:creationId xmlns:a16="http://schemas.microsoft.com/office/drawing/2014/main" id="{A4796BEC-3040-B69E-8AFF-EF71A77F7DC8}"/>
              </a:ext>
            </a:extLst>
          </p:cNvPr>
          <p:cNvSpPr>
            <a:spLocks noGrp="1"/>
          </p:cNvSpPr>
          <p:nvPr>
            <p:ph idx="1"/>
          </p:nvPr>
        </p:nvSpPr>
        <p:spPr>
          <a:xfrm>
            <a:off x="672160" y="1825625"/>
            <a:ext cx="7022347" cy="4003574"/>
          </a:xfrm>
        </p:spPr>
        <p:txBody>
          <a:bodyPr/>
          <a:lstStyle/>
          <a:p>
            <a:r>
              <a:rPr lang="en-US" dirty="0"/>
              <a:t>Semi-structured data has a more flexible structure, with an infinite schema and loosely defined relationships between entities. However, it still preserves enough organization to facilitate the analysis of relationships.</a:t>
            </a:r>
            <a:endParaRPr lang="en-IE" dirty="0"/>
          </a:p>
        </p:txBody>
      </p:sp>
      <p:pic>
        <p:nvPicPr>
          <p:cNvPr id="5" name="Picture 4">
            <a:extLst>
              <a:ext uri="{FF2B5EF4-FFF2-40B4-BE49-F238E27FC236}">
                <a16:creationId xmlns:a16="http://schemas.microsoft.com/office/drawing/2014/main" id="{F6CE6775-F6C7-3D77-EBE0-E64627491D38}"/>
              </a:ext>
            </a:extLst>
          </p:cNvPr>
          <p:cNvPicPr>
            <a:picLocks noChangeAspect="1"/>
          </p:cNvPicPr>
          <p:nvPr/>
        </p:nvPicPr>
        <p:blipFill>
          <a:blip r:embed="rId2"/>
          <a:stretch>
            <a:fillRect/>
          </a:stretch>
        </p:blipFill>
        <p:spPr>
          <a:xfrm>
            <a:off x="1266197" y="3325707"/>
            <a:ext cx="5611345" cy="3194150"/>
          </a:xfrm>
          <a:prstGeom prst="rect">
            <a:avLst/>
          </a:prstGeom>
        </p:spPr>
      </p:pic>
      <p:sp>
        <p:nvSpPr>
          <p:cNvPr id="6" name="TextBox 5">
            <a:extLst>
              <a:ext uri="{FF2B5EF4-FFF2-40B4-BE49-F238E27FC236}">
                <a16:creationId xmlns:a16="http://schemas.microsoft.com/office/drawing/2014/main" id="{388642DE-6FC1-EBF4-A262-694451964484}"/>
              </a:ext>
            </a:extLst>
          </p:cNvPr>
          <p:cNvSpPr txBox="1"/>
          <p:nvPr/>
        </p:nvSpPr>
        <p:spPr>
          <a:xfrm>
            <a:off x="7694507" y="566220"/>
            <a:ext cx="4377888" cy="5262979"/>
          </a:xfrm>
          <a:prstGeom prst="rect">
            <a:avLst/>
          </a:prstGeom>
          <a:noFill/>
        </p:spPr>
        <p:txBody>
          <a:bodyPr wrap="square" rtlCol="0">
            <a:spAutoFit/>
          </a:bodyPr>
          <a:lstStyle/>
          <a:p>
            <a:r>
              <a:rPr lang="en-US" sz="1600" dirty="0">
                <a:highlight>
                  <a:srgbClr val="FFFF00"/>
                </a:highlight>
              </a:rPr>
              <a:t>From the xml view, we can see, the schema are flexibly defined, that include `&lt;Eat&gt;`, `&lt;Play&gt;`, `&lt;Goto&gt;`, `&lt;Drive&gt;` and `&lt;Buy&gt;`. If we have more students, each one may define their own schemas. Therefore, there are no predefined schemas. With an increasing number of data, the number of schemas may increase. </a:t>
            </a:r>
          </a:p>
          <a:p>
            <a:r>
              <a:rPr lang="en-US" sz="1600" dirty="0">
                <a:highlight>
                  <a:srgbClr val="FFFF00"/>
                </a:highlight>
              </a:rPr>
              <a:t>&gt; In semi-structured data, there are countless possible relationships between entities.</a:t>
            </a:r>
          </a:p>
          <a:p>
            <a:endParaRPr lang="en-US" sz="1600" dirty="0">
              <a:highlight>
                <a:srgbClr val="FFFF00"/>
              </a:highlight>
            </a:endParaRPr>
          </a:p>
          <a:p>
            <a:r>
              <a:rPr lang="en-US" sz="1600" dirty="0">
                <a:highlight>
                  <a:srgbClr val="FFFF00"/>
                </a:highlight>
              </a:rPr>
              <a:t>Processing semi-structured data offers several advantages:</a:t>
            </a:r>
          </a:p>
          <a:p>
            <a:pPr marL="285750" indent="-285750">
              <a:buFont typeface="Arial" panose="020B0604020202020204" pitchFamily="34" charset="0"/>
              <a:buChar char="•"/>
            </a:pPr>
            <a:r>
              <a:rPr lang="en-US" sz="1600" dirty="0">
                <a:highlight>
                  <a:srgbClr val="FFFF00"/>
                </a:highlight>
              </a:rPr>
              <a:t>Flexible and adaptable.</a:t>
            </a:r>
          </a:p>
          <a:p>
            <a:pPr marL="285750" indent="-285750">
              <a:buFont typeface="Arial" panose="020B0604020202020204" pitchFamily="34" charset="0"/>
              <a:buChar char="•"/>
            </a:pPr>
            <a:r>
              <a:rPr lang="en-US" sz="1600" dirty="0">
                <a:highlight>
                  <a:srgbClr val="FFFF00"/>
                </a:highlight>
              </a:rPr>
              <a:t>Retains some level of organization for discovering the relationship between entities.</a:t>
            </a:r>
          </a:p>
          <a:p>
            <a:pPr marL="285750" indent="-285750">
              <a:buFont typeface="Arial" panose="020B0604020202020204" pitchFamily="34" charset="0"/>
              <a:buChar char="•"/>
            </a:pPr>
            <a:r>
              <a:rPr lang="en-US" sz="1600" dirty="0">
                <a:highlight>
                  <a:srgbClr val="FFFF00"/>
                </a:highlight>
              </a:rPr>
              <a:t>Suitable for diverse datasets and evolving schemas.</a:t>
            </a:r>
          </a:p>
          <a:p>
            <a:r>
              <a:rPr lang="en-US" sz="1600" dirty="0">
                <a:highlight>
                  <a:srgbClr val="FFFF00"/>
                </a:highlight>
              </a:rPr>
              <a:t>and also several challenges:</a:t>
            </a:r>
          </a:p>
          <a:p>
            <a:pPr marL="285750" indent="-285750">
              <a:buFont typeface="Arial" panose="020B0604020202020204" pitchFamily="34" charset="0"/>
              <a:buChar char="•"/>
            </a:pPr>
            <a:r>
              <a:rPr lang="en-US" sz="1600" dirty="0">
                <a:highlight>
                  <a:srgbClr val="FFFF00"/>
                </a:highlight>
              </a:rPr>
              <a:t>Difficult to compare or sort samples.</a:t>
            </a:r>
          </a:p>
          <a:p>
            <a:pPr marL="285750" indent="-285750">
              <a:buFont typeface="Arial" panose="020B0604020202020204" pitchFamily="34" charset="0"/>
              <a:buChar char="•"/>
            </a:pPr>
            <a:r>
              <a:rPr lang="en-US" sz="1600" dirty="0">
                <a:highlight>
                  <a:srgbClr val="FFFF00"/>
                </a:highlight>
              </a:rPr>
              <a:t>Difficult to mapping to predict values of flexible schema..</a:t>
            </a:r>
            <a:endParaRPr lang="en-IE" sz="1600" dirty="0">
              <a:highlight>
                <a:srgbClr val="FFFF00"/>
              </a:highlight>
            </a:endParaRPr>
          </a:p>
        </p:txBody>
      </p:sp>
      <p:sp>
        <p:nvSpPr>
          <p:cNvPr id="8" name="Oval 7">
            <a:extLst>
              <a:ext uri="{FF2B5EF4-FFF2-40B4-BE49-F238E27FC236}">
                <a16:creationId xmlns:a16="http://schemas.microsoft.com/office/drawing/2014/main" id="{ECA09E75-D971-23BA-384C-C734A2C21653}"/>
              </a:ext>
            </a:extLst>
          </p:cNvPr>
          <p:cNvSpPr/>
          <p:nvPr/>
        </p:nvSpPr>
        <p:spPr>
          <a:xfrm>
            <a:off x="7227405" y="5785085"/>
            <a:ext cx="1150620" cy="7788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400" b="1" dirty="0">
                <a:solidFill>
                  <a:schemeClr val="tx1"/>
                </a:solidFill>
              </a:rPr>
              <a:t>schema</a:t>
            </a:r>
          </a:p>
        </p:txBody>
      </p:sp>
      <p:cxnSp>
        <p:nvCxnSpPr>
          <p:cNvPr id="10" name="Straight Arrow Connector 9">
            <a:extLst>
              <a:ext uri="{FF2B5EF4-FFF2-40B4-BE49-F238E27FC236}">
                <a16:creationId xmlns:a16="http://schemas.microsoft.com/office/drawing/2014/main" id="{C7C7D812-4F82-C822-8F63-B5E51F821BFC}"/>
              </a:ext>
            </a:extLst>
          </p:cNvPr>
          <p:cNvCxnSpPr>
            <a:stCxn id="8" idx="0"/>
          </p:cNvCxnSpPr>
          <p:nvPr/>
        </p:nvCxnSpPr>
        <p:spPr>
          <a:xfrm flipH="1" flipV="1">
            <a:off x="5850835" y="3650974"/>
            <a:ext cx="1951880" cy="2134111"/>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F4BE01-E079-9D30-8C80-55A6A0C60525}"/>
              </a:ext>
            </a:extLst>
          </p:cNvPr>
          <p:cNvCxnSpPr>
            <a:cxnSpLocks/>
            <a:stCxn id="8" idx="1"/>
          </p:cNvCxnSpPr>
          <p:nvPr/>
        </p:nvCxnSpPr>
        <p:spPr>
          <a:xfrm flipH="1" flipV="1">
            <a:off x="5850835" y="4313583"/>
            <a:ext cx="1545074" cy="1585567"/>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C2FF5D-619D-4F3A-49F2-DCF139C95EC8}"/>
              </a:ext>
            </a:extLst>
          </p:cNvPr>
          <p:cNvCxnSpPr>
            <a:cxnSpLocks/>
            <a:stCxn id="8" idx="2"/>
          </p:cNvCxnSpPr>
          <p:nvPr/>
        </p:nvCxnSpPr>
        <p:spPr>
          <a:xfrm flipH="1" flipV="1">
            <a:off x="5850835" y="5106366"/>
            <a:ext cx="1376570" cy="1068162"/>
          </a:xfrm>
          <a:prstGeom prst="straightConnector1">
            <a:avLst/>
          </a:prstGeom>
          <a:ln w="25400">
            <a:solidFill>
              <a:srgbClr val="A3946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906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294D-DAB2-A391-F7CB-A00224F77D3B}"/>
              </a:ext>
            </a:extLst>
          </p:cNvPr>
          <p:cNvSpPr>
            <a:spLocks noGrp="1"/>
          </p:cNvSpPr>
          <p:nvPr>
            <p:ph type="title"/>
          </p:nvPr>
        </p:nvSpPr>
        <p:spPr/>
        <p:txBody>
          <a:bodyPr/>
          <a:lstStyle/>
          <a:p>
            <a:r>
              <a:rPr lang="en-IE" dirty="0"/>
              <a:t>Unstructured Data (Untagged Data)</a:t>
            </a:r>
          </a:p>
        </p:txBody>
      </p:sp>
      <p:sp>
        <p:nvSpPr>
          <p:cNvPr id="3" name="Content Placeholder 2">
            <a:extLst>
              <a:ext uri="{FF2B5EF4-FFF2-40B4-BE49-F238E27FC236}">
                <a16:creationId xmlns:a16="http://schemas.microsoft.com/office/drawing/2014/main" id="{20B66164-BC00-F50A-C0A9-A1BEB0F21A66}"/>
              </a:ext>
            </a:extLst>
          </p:cNvPr>
          <p:cNvSpPr>
            <a:spLocks noGrp="1"/>
          </p:cNvSpPr>
          <p:nvPr>
            <p:ph idx="1"/>
          </p:nvPr>
        </p:nvSpPr>
        <p:spPr/>
        <p:txBody>
          <a:bodyPr/>
          <a:lstStyle/>
          <a:p>
            <a:r>
              <a:rPr lang="en-US" dirty="0"/>
              <a:t>Unstructured data lacks a specific schema or predefined relationships, including formats like images, text, audio, and video. An image is a typical example of unstructured data.</a:t>
            </a:r>
            <a:endParaRPr lang="en-IE" dirty="0"/>
          </a:p>
        </p:txBody>
      </p:sp>
      <p:pic>
        <p:nvPicPr>
          <p:cNvPr id="5" name="Picture 4">
            <a:extLst>
              <a:ext uri="{FF2B5EF4-FFF2-40B4-BE49-F238E27FC236}">
                <a16:creationId xmlns:a16="http://schemas.microsoft.com/office/drawing/2014/main" id="{5C29EC08-7098-5E8E-6304-558418CF1210}"/>
              </a:ext>
            </a:extLst>
          </p:cNvPr>
          <p:cNvPicPr>
            <a:picLocks noChangeAspect="1"/>
          </p:cNvPicPr>
          <p:nvPr/>
        </p:nvPicPr>
        <p:blipFill>
          <a:blip r:embed="rId2"/>
          <a:stretch>
            <a:fillRect/>
          </a:stretch>
        </p:blipFill>
        <p:spPr>
          <a:xfrm>
            <a:off x="881270" y="2916010"/>
            <a:ext cx="7202557" cy="3339037"/>
          </a:xfrm>
          <a:prstGeom prst="rect">
            <a:avLst/>
          </a:prstGeom>
        </p:spPr>
      </p:pic>
      <p:sp>
        <p:nvSpPr>
          <p:cNvPr id="7" name="TextBox 6">
            <a:extLst>
              <a:ext uri="{FF2B5EF4-FFF2-40B4-BE49-F238E27FC236}">
                <a16:creationId xmlns:a16="http://schemas.microsoft.com/office/drawing/2014/main" id="{82A3B43F-1087-64F1-FACC-54EE5DBE6C9E}"/>
              </a:ext>
            </a:extLst>
          </p:cNvPr>
          <p:cNvSpPr txBox="1"/>
          <p:nvPr/>
        </p:nvSpPr>
        <p:spPr>
          <a:xfrm>
            <a:off x="8392327" y="3179801"/>
            <a:ext cx="3127513" cy="2862322"/>
          </a:xfrm>
          <a:prstGeom prst="rect">
            <a:avLst/>
          </a:prstGeom>
          <a:noFill/>
        </p:spPr>
        <p:txBody>
          <a:bodyPr wrap="square">
            <a:spAutoFit/>
          </a:bodyPr>
          <a:lstStyle/>
          <a:p>
            <a:r>
              <a:rPr lang="en-US" dirty="0">
                <a:highlight>
                  <a:srgbClr val="FFFF00"/>
                </a:highlight>
              </a:rPr>
              <a:t>While it may seem counterintuitive</a:t>
            </a:r>
            <a:r>
              <a:rPr lang="en-US" dirty="0">
                <a:highlight>
                  <a:srgbClr val="00FFFF"/>
                </a:highlight>
              </a:rPr>
              <a:t>, the pixels in an image are actually structured data</a:t>
            </a:r>
            <a:r>
              <a:rPr lang="en-US" dirty="0">
                <a:highlight>
                  <a:srgbClr val="FFFF00"/>
                </a:highlight>
              </a:rPr>
              <a:t>, with a defined schema including position and RGB values. However, this detailed structure is not typically useful for semantic indexing and is often overlooked.</a:t>
            </a:r>
            <a:endParaRPr lang="en-IE" dirty="0">
              <a:highlight>
                <a:srgbClr val="FFFF00"/>
              </a:highlight>
            </a:endParaRPr>
          </a:p>
        </p:txBody>
      </p:sp>
    </p:spTree>
    <p:extLst>
      <p:ext uri="{BB962C8B-B14F-4D97-AF65-F5344CB8AC3E}">
        <p14:creationId xmlns:p14="http://schemas.microsoft.com/office/powerpoint/2010/main" val="2181681798"/>
      </p:ext>
    </p:extLst>
  </p:cSld>
  <p:clrMapOvr>
    <a:masterClrMapping/>
  </p:clrMapOvr>
</p:sld>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solidFill>
            <a:srgbClr val="A3946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d7b0cb9-819c-472b-ac00-f0d01af66b27">
      <Terms xmlns="http://schemas.microsoft.com/office/infopath/2007/PartnerControls"/>
    </lcf76f155ced4ddcb4097134ff3c332f>
    <TaxCatchAll xmlns="bc1e5928-6e8c-42d3-91a2-8f7656eef0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1FDF6977E4FD44B95D64B3FD69A58FF" ma:contentTypeVersion="5" ma:contentTypeDescription="Create a new document." ma:contentTypeScope="" ma:versionID="b3fc9d3a27e048f346c9049df36cb1d2">
  <xsd:schema xmlns:xsd="http://www.w3.org/2001/XMLSchema" xmlns:xs="http://www.w3.org/2001/XMLSchema" xmlns:p="http://schemas.microsoft.com/office/2006/metadata/properties" xmlns:ns2="29899d39-eaa5-4143-92a7-d4258dba3ac5" xmlns:ns3="d3dfd1f0-801d-4827-8b9a-13d35a2e55ef" xmlns:ns4="cd7b0cb9-819c-472b-ac00-f0d01af66b27" xmlns:ns5="bc1e5928-6e8c-42d3-91a2-8f7656eef016" targetNamespace="http://schemas.microsoft.com/office/2006/metadata/properties" ma:root="true" ma:fieldsID="d3f97df9ac85573be0692ee832659d5d" ns2:_="" ns3:_="" ns4:_="" ns5:_="">
    <xsd:import namespace="29899d39-eaa5-4143-92a7-d4258dba3ac5"/>
    <xsd:import namespace="d3dfd1f0-801d-4827-8b9a-13d35a2e55ef"/>
    <xsd:import namespace="cd7b0cb9-819c-472b-ac00-f0d01af66b27"/>
    <xsd:import namespace="bc1e5928-6e8c-42d3-91a2-8f7656eef0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4:lcf76f155ced4ddcb4097134ff3c332f" minOccurs="0"/>
                <xsd:element ref="ns5:TaxCatchAll"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99d39-eaa5-4143-92a7-d4258dba3a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descriptio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dfd1f0-801d-4827-8b9a-13d35a2e55e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7b0cb9-819c-472b-ac00-f0d01af66b27" elementFormDefault="qualified">
    <xsd:import namespace="http://schemas.microsoft.com/office/2006/documentManagement/types"/>
    <xsd:import namespace="http://schemas.microsoft.com/office/infopath/2007/PartnerControls"/>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3171dcf-9f24-49d3-a174-2c38269957a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1e5928-6e8c-42d3-91a2-8f7656eef01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1f82bdff-f4eb-4306-8a43-b89a49a16ad4}" ma:internalName="TaxCatchAll" ma:showField="CatchAllData" ma:web="bc1e5928-6e8c-42d3-91a2-8f7656eef0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FE4BDA-3CC1-4739-A570-5E406702CDBC}">
  <ds:schemaRefs>
    <ds:schemaRef ds:uri="http://schemas.microsoft.com/sharepoint/v3/contenttype/forms"/>
  </ds:schemaRefs>
</ds:datastoreItem>
</file>

<file path=customXml/itemProps2.xml><?xml version="1.0" encoding="utf-8"?>
<ds:datastoreItem xmlns:ds="http://schemas.openxmlformats.org/officeDocument/2006/customXml" ds:itemID="{FDCF3F6C-7C34-4740-9E1D-A9525CA79AE4}">
  <ds:schemaRefs>
    <ds:schemaRef ds:uri="http://purl.org/dc/elements/1.1/"/>
    <ds:schemaRef ds:uri="http://purl.org/dc/terms/"/>
    <ds:schemaRef ds:uri="http://purl.org/dc/dcmitype/"/>
    <ds:schemaRef ds:uri="d3dfd1f0-801d-4827-8b9a-13d35a2e55ef"/>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29899d39-eaa5-4143-92a7-d4258dba3ac5"/>
    <ds:schemaRef ds:uri="bc1e5928-6e8c-42d3-91a2-8f7656eef016"/>
    <ds:schemaRef ds:uri="cd7b0cb9-819c-472b-ac00-f0d01af66b27"/>
    <ds:schemaRef ds:uri="http://schemas.microsoft.com/office/2006/metadata/properties"/>
  </ds:schemaRefs>
</ds:datastoreItem>
</file>

<file path=customXml/itemProps3.xml><?xml version="1.0" encoding="utf-8"?>
<ds:datastoreItem xmlns:ds="http://schemas.openxmlformats.org/officeDocument/2006/customXml" ds:itemID="{6D81D3C1-F8D2-4E29-B9A7-9CD2D33645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899d39-eaa5-4143-92a7-d4258dba3ac5"/>
    <ds:schemaRef ds:uri="d3dfd1f0-801d-4827-8b9a-13d35a2e55ef"/>
    <ds:schemaRef ds:uri="cd7b0cb9-819c-472b-ac00-f0d01af66b27"/>
    <ds:schemaRef ds:uri="bc1e5928-6e8c-42d3-91a2-8f7656eef0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9821</TotalTime>
  <Words>3497</Words>
  <Application>Microsoft Office PowerPoint</Application>
  <PresentationFormat>Widescreen</PresentationFormat>
  <Paragraphs>246</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SFMono-Regular</vt:lpstr>
      <vt:lpstr>Arial</vt:lpstr>
      <vt:lpstr>Arial Black</vt:lpstr>
      <vt:lpstr>Calibri</vt:lpstr>
      <vt:lpstr>Office Theme</vt:lpstr>
      <vt:lpstr>Data Visualisation 4</vt:lpstr>
      <vt:lpstr>TOC</vt:lpstr>
      <vt:lpstr>Tabular Data and Graph Data</vt:lpstr>
      <vt:lpstr>Tabular Data</vt:lpstr>
      <vt:lpstr>Graph (Network) Data </vt:lpstr>
      <vt:lpstr>Relationship in Data</vt:lpstr>
      <vt:lpstr>Structure of Data</vt:lpstr>
      <vt:lpstr>Semi-Structured Data (Tagged Data)</vt:lpstr>
      <vt:lpstr>Unstructured Data (Untagged Data)</vt:lpstr>
      <vt:lpstr>Unstructured Data (Untagged Data)</vt:lpstr>
      <vt:lpstr>Tagging: From Unstructured Data To Structured Data</vt:lpstr>
      <vt:lpstr>Data Element Type</vt:lpstr>
      <vt:lpstr>Quantitative Data</vt:lpstr>
      <vt:lpstr>Quantitative Data (Continuous vs. Discrete) - Discrete</vt:lpstr>
      <vt:lpstr>Continuous Data</vt:lpstr>
      <vt:lpstr>Ordinal Data</vt:lpstr>
      <vt:lpstr>Ordinal vs. Discrete</vt:lpstr>
      <vt:lpstr>Nominal Data</vt:lpstr>
      <vt:lpstr>Examples of Nominal Data:</vt:lpstr>
      <vt:lpstr>Nominal Data vs. Ordinal Data Affects the Visualization and Analysis</vt:lpstr>
      <vt:lpstr>Binary Data – Nominal Or Quantitative</vt:lpstr>
      <vt:lpstr>Converting Nominal Binary Data to Quantitative</vt:lpstr>
      <vt:lpstr>Two Types of Tables</vt:lpstr>
      <vt:lpstr>Wide Form Table</vt:lpstr>
      <vt:lpstr>Long Form Table</vt:lpstr>
      <vt:lpstr>Cross Form Table (both index and column are attribute values) [Also Wide Table]</vt:lpstr>
      <vt:lpstr>Series and DataFrame</vt:lpstr>
      <vt:lpstr>Series in pandas</vt:lpstr>
      <vt:lpstr>DataFrame in pandas</vt:lpstr>
      <vt:lpstr>Series and DataFrame</vt:lpstr>
      <vt:lpstr>Load/Save</vt:lpstr>
      <vt:lpstr>Data Access</vt:lpstr>
      <vt:lpstr>Data Access</vt:lpstr>
      <vt:lpstr>Data Access</vt:lpstr>
      <vt:lpstr>Data Manipulation</vt:lpstr>
      <vt:lpstr>Data Viz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Yuhang Ye</cp:lastModifiedBy>
  <cp:revision>1435</cp:revision>
  <cp:lastPrinted>2023-09-07T17:08:43Z</cp:lastPrinted>
  <dcterms:created xsi:type="dcterms:W3CDTF">2021-09-21T09:22:04Z</dcterms:created>
  <dcterms:modified xsi:type="dcterms:W3CDTF">2024-10-15T14:51:07Z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0x01010041FDF6977E4FD44B95D64B3FD69A58FF</vt:lpwstr>
  </property>
  <property fmtid="{D5CDD505-2E9C-101B-9397-08002B2CF9AE}" pid="3" name="MediaServiceImageTags">
    <vt:lpwstr/>
  </property>
</Properties>
</file>